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327" r:id="rId3"/>
    <p:sldId id="304" r:id="rId4"/>
    <p:sldId id="260" r:id="rId5"/>
    <p:sldId id="301" r:id="rId6"/>
    <p:sldId id="302" r:id="rId7"/>
    <p:sldId id="257" r:id="rId8"/>
    <p:sldId id="310" r:id="rId9"/>
    <p:sldId id="320" r:id="rId10"/>
    <p:sldId id="319" r:id="rId11"/>
    <p:sldId id="312" r:id="rId12"/>
    <p:sldId id="313" r:id="rId13"/>
    <p:sldId id="259" r:id="rId14"/>
    <p:sldId id="261" r:id="rId15"/>
    <p:sldId id="309" r:id="rId16"/>
    <p:sldId id="272" r:id="rId17"/>
    <p:sldId id="311" r:id="rId18"/>
    <p:sldId id="264" r:id="rId19"/>
    <p:sldId id="308" r:id="rId20"/>
    <p:sldId id="265" r:id="rId21"/>
    <p:sldId id="266" r:id="rId22"/>
    <p:sldId id="267" r:id="rId23"/>
    <p:sldId id="321" r:id="rId24"/>
    <p:sldId id="322" r:id="rId25"/>
    <p:sldId id="262" r:id="rId26"/>
    <p:sldId id="263" r:id="rId27"/>
    <p:sldId id="268" r:id="rId28"/>
    <p:sldId id="317" r:id="rId29"/>
    <p:sldId id="296" r:id="rId30"/>
    <p:sldId id="297" r:id="rId31"/>
    <p:sldId id="269" r:id="rId32"/>
    <p:sldId id="314" r:id="rId33"/>
    <p:sldId id="299" r:id="rId34"/>
    <p:sldId id="300" r:id="rId35"/>
    <p:sldId id="323" r:id="rId36"/>
    <p:sldId id="324" r:id="rId37"/>
    <p:sldId id="325" r:id="rId38"/>
    <p:sldId id="270" r:id="rId39"/>
    <p:sldId id="305" r:id="rId40"/>
    <p:sldId id="306" r:id="rId41"/>
    <p:sldId id="273" r:id="rId42"/>
    <p:sldId id="328" r:id="rId43"/>
    <p:sldId id="330" r:id="rId44"/>
    <p:sldId id="331" r:id="rId45"/>
    <p:sldId id="333" r:id="rId46"/>
    <p:sldId id="337" r:id="rId47"/>
    <p:sldId id="338" r:id="rId48"/>
    <p:sldId id="339" r:id="rId49"/>
    <p:sldId id="271" r:id="rId50"/>
    <p:sldId id="274" r:id="rId51"/>
    <p:sldId id="303" r:id="rId52"/>
    <p:sldId id="275" r:id="rId53"/>
    <p:sldId id="298" r:id="rId54"/>
    <p:sldId id="276" r:id="rId55"/>
    <p:sldId id="277" r:id="rId56"/>
    <p:sldId id="291" r:id="rId57"/>
    <p:sldId id="292" r:id="rId58"/>
    <p:sldId id="318" r:id="rId59"/>
    <p:sldId id="335" r:id="rId60"/>
    <p:sldId id="336" r:id="rId61"/>
    <p:sldId id="278" r:id="rId62"/>
    <p:sldId id="279" r:id="rId63"/>
    <p:sldId id="281" r:id="rId64"/>
    <p:sldId id="280" r:id="rId65"/>
    <p:sldId id="282" r:id="rId66"/>
    <p:sldId id="283" r:id="rId67"/>
    <p:sldId id="285" r:id="rId68"/>
    <p:sldId id="284" r:id="rId69"/>
    <p:sldId id="326" r:id="rId70"/>
    <p:sldId id="286" r:id="rId71"/>
    <p:sldId id="287" r:id="rId72"/>
    <p:sldId id="294" r:id="rId73"/>
    <p:sldId id="295" r:id="rId74"/>
    <p:sldId id="288" r:id="rId75"/>
    <p:sldId id="289" r:id="rId76"/>
    <p:sldId id="290"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620"/>
    <p:restoredTop sz="94660"/>
  </p:normalViewPr>
  <p:slideViewPr>
    <p:cSldViewPr>
      <p:cViewPr varScale="1">
        <p:scale>
          <a:sx n="89" d="100"/>
          <a:sy n="89" d="100"/>
        </p:scale>
        <p:origin x="-218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648"/>
    </p:cViewPr>
  </p:sorterViewPr>
  <p:notesViewPr>
    <p:cSldViewPr>
      <p:cViewPr varScale="1">
        <p:scale>
          <a:sx n="51" d="100"/>
          <a:sy n="51" d="100"/>
        </p:scale>
        <p:origin x="-2692"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B9C858-196B-4B12-A995-19208ACEF0C3}" type="datetimeFigureOut">
              <a:rPr lang="en-US" smtClean="0"/>
              <a:pPr/>
              <a:t>4/27/2019</a:t>
            </a:fld>
            <a:endParaRPr 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91F72-0A3C-473F-85DA-84E8A9F44A6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21DE56D8-E2A0-44C6-B4F2-F64B44A9A72A}" type="datetimeFigureOut">
              <a:rPr lang="en-US" smtClean="0"/>
              <a:pPr/>
              <a:t>4/27/2019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4514A86-9AA3-4E31-BD47-17534197187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21DE56D8-E2A0-44C6-B4F2-F64B44A9A72A}" type="datetimeFigureOut">
              <a:rPr lang="en-US" smtClean="0"/>
              <a:pPr/>
              <a:t>4/27/2019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4514A86-9AA3-4E31-BD47-17534197187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21DE56D8-E2A0-44C6-B4F2-F64B44A9A72A}" type="datetimeFigureOut">
              <a:rPr lang="en-US" smtClean="0"/>
              <a:pPr/>
              <a:t>4/27/2019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4514A86-9AA3-4E31-BD47-17534197187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21DE56D8-E2A0-44C6-B4F2-F64B44A9A72A}" type="datetimeFigureOut">
              <a:rPr lang="en-US" smtClean="0"/>
              <a:pPr/>
              <a:t>4/27/2019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4514A86-9AA3-4E31-BD47-17534197187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1DE56D8-E2A0-44C6-B4F2-F64B44A9A72A}" type="datetimeFigureOut">
              <a:rPr lang="en-US" smtClean="0"/>
              <a:pPr/>
              <a:t>4/27/2019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4514A86-9AA3-4E31-BD47-17534197187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21DE56D8-E2A0-44C6-B4F2-F64B44A9A72A}" type="datetimeFigureOut">
              <a:rPr lang="en-US" smtClean="0"/>
              <a:pPr/>
              <a:t>4/27/2019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4514A86-9AA3-4E31-BD47-17534197187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21DE56D8-E2A0-44C6-B4F2-F64B44A9A72A}" type="datetimeFigureOut">
              <a:rPr lang="en-US" smtClean="0"/>
              <a:pPr/>
              <a:t>4/27/2019</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B4514A86-9AA3-4E31-BD47-17534197187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21DE56D8-E2A0-44C6-B4F2-F64B44A9A72A}" type="datetimeFigureOut">
              <a:rPr lang="en-US" smtClean="0"/>
              <a:pPr/>
              <a:t>4/27/2019</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B4514A86-9AA3-4E31-BD47-17534197187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DE56D8-E2A0-44C6-B4F2-F64B44A9A72A}" type="datetimeFigureOut">
              <a:rPr lang="en-US" smtClean="0"/>
              <a:pPr/>
              <a:t>4/27/2019</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B4514A86-9AA3-4E31-BD47-17534197187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1DE56D8-E2A0-44C6-B4F2-F64B44A9A72A}" type="datetimeFigureOut">
              <a:rPr lang="en-US" smtClean="0"/>
              <a:pPr/>
              <a:t>4/27/2019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4514A86-9AA3-4E31-BD47-17534197187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1DE56D8-E2A0-44C6-B4F2-F64B44A9A72A}" type="datetimeFigureOut">
              <a:rPr lang="en-US" smtClean="0"/>
              <a:pPr/>
              <a:t>4/27/2019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4514A86-9AA3-4E31-BD47-17534197187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E56D8-E2A0-44C6-B4F2-F64B44A9A72A}" type="datetimeFigureOut">
              <a:rPr lang="en-US" smtClean="0"/>
              <a:pPr/>
              <a:t>4/27/2019</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14A86-9AA3-4E31-BD47-17534197187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ideo" Target="file:///C:\Users\&#31243;\Desktop\&#29983;&#29289;&#21147;&#23398;\API%20Myofibril%20Contraction.mp4"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baike.baidu.com/item/%E7%BA%A2%E8%82%8C%E7%BA%A4%E7%BB%B4" TargetMode="Externa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www.520laopo.com/Life/Print.asp?ArticleID=15889"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ideo" Target="file:///C:\Users\&#31243;\Desktop\&#29983;&#29289;&#21147;&#23398;\Knee%20Anatomy%20Animated%20Tutorial.mp4" TargetMode="External"/><Relationship Id="rId4" Type="http://schemas.openxmlformats.org/officeDocument/2006/relationships/image" Target="../media/image104.png"/></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28596" y="142852"/>
            <a:ext cx="5962650" cy="9048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42844" y="1214422"/>
            <a:ext cx="8860628" cy="42148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扫描0008"/>
          <p:cNvPicPr>
            <a:picLocks noChangeAspect="1" noChangeArrowheads="1"/>
          </p:cNvPicPr>
          <p:nvPr/>
        </p:nvPicPr>
        <p:blipFill>
          <a:blip r:embed="rId2">
            <a:lum bright="-36000" contrast="72000"/>
          </a:blip>
          <a:srcRect/>
          <a:stretch>
            <a:fillRect/>
          </a:stretch>
        </p:blipFill>
        <p:spPr bwMode="auto">
          <a:xfrm>
            <a:off x="1000100" y="0"/>
            <a:ext cx="7162800" cy="65532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2"/>
          <p:cNvSpPr txBox="1">
            <a:spLocks noChangeArrowheads="1"/>
          </p:cNvSpPr>
          <p:nvPr/>
        </p:nvSpPr>
        <p:spPr bwMode="auto">
          <a:xfrm>
            <a:off x="533400" y="381000"/>
            <a:ext cx="8001000" cy="5909310"/>
          </a:xfrm>
          <a:prstGeom prst="rect">
            <a:avLst/>
          </a:prstGeom>
          <a:noFill/>
          <a:ln w="9525">
            <a:noFill/>
            <a:miter lim="800000"/>
            <a:headEnd/>
            <a:tailEnd/>
          </a:ln>
          <a:effectLst/>
        </p:spPr>
        <p:txBody>
          <a:bodyPr>
            <a:spAutoFit/>
          </a:bodyPr>
          <a:lstStyle/>
          <a:p>
            <a:pPr algn="l">
              <a:lnSpc>
                <a:spcPct val="150000"/>
              </a:lnSpc>
            </a:pPr>
            <a:r>
              <a:rPr lang="zh-CN" altLang="en-US" sz="3600" dirty="0" smtClean="0">
                <a:solidFill>
                  <a:srgbClr val="CC0066"/>
                </a:solidFill>
                <a:latin typeface="黑体" pitchFamily="2" charset="-122"/>
                <a:ea typeface="黑体" pitchFamily="2" charset="-122"/>
              </a:rPr>
              <a:t>骨骼肌</a:t>
            </a:r>
            <a:r>
              <a:rPr lang="zh-CN" altLang="en-US" sz="3600" dirty="0">
                <a:solidFill>
                  <a:srgbClr val="CC0066"/>
                </a:solidFill>
                <a:latin typeface="黑体" pitchFamily="2" charset="-122"/>
                <a:ea typeface="黑体" pitchFamily="2" charset="-122"/>
              </a:rPr>
              <a:t>的基本结构：</a:t>
            </a:r>
          </a:p>
          <a:p>
            <a:pPr>
              <a:lnSpc>
                <a:spcPct val="150000"/>
              </a:lnSpc>
            </a:pPr>
            <a:r>
              <a:rPr lang="zh-CN" altLang="en-US" sz="3600" dirty="0">
                <a:latin typeface="黑体" pitchFamily="2" charset="-122"/>
                <a:ea typeface="黑体" pitchFamily="2" charset="-122"/>
              </a:rPr>
              <a:t>    骨骼肌由平行排列的许多肌束组成，肌束中包含着许多平行排列的肌纤维。</a:t>
            </a:r>
            <a:r>
              <a:rPr lang="zh-CN" altLang="en-US" sz="3600" dirty="0">
                <a:solidFill>
                  <a:srgbClr val="0070C0"/>
                </a:solidFill>
                <a:latin typeface="黑体" pitchFamily="2" charset="-122"/>
                <a:ea typeface="黑体" pitchFamily="2" charset="-122"/>
              </a:rPr>
              <a:t>肌纤维是构成肌肉的基本单位，它本身是个细胞</a:t>
            </a:r>
            <a:r>
              <a:rPr lang="zh-CN" altLang="en-US" sz="3600" dirty="0">
                <a:latin typeface="黑体" pitchFamily="2" charset="-122"/>
                <a:ea typeface="黑体" pitchFamily="2" charset="-122"/>
              </a:rPr>
              <a:t>，含有多个细胞核。直径</a:t>
            </a:r>
            <a:r>
              <a:rPr lang="en-US" altLang="zh-CN" sz="3600" dirty="0">
                <a:latin typeface="黑体" pitchFamily="2" charset="-122"/>
                <a:ea typeface="黑体" pitchFamily="2" charset="-122"/>
              </a:rPr>
              <a:t>10</a:t>
            </a:r>
            <a:r>
              <a:rPr lang="zh-CN" altLang="en-US" sz="3600" dirty="0">
                <a:latin typeface="黑体" pitchFamily="2" charset="-122"/>
                <a:ea typeface="黑体" pitchFamily="2" charset="-122"/>
              </a:rPr>
              <a:t>－</a:t>
            </a:r>
            <a:r>
              <a:rPr lang="en-US" altLang="zh-CN" sz="3600" dirty="0">
                <a:latin typeface="黑体" pitchFamily="2" charset="-122"/>
                <a:ea typeface="黑体" pitchFamily="2" charset="-122"/>
              </a:rPr>
              <a:t>60μ</a:t>
            </a:r>
            <a:r>
              <a:rPr lang="zh-CN" altLang="en-US" sz="3600" dirty="0">
                <a:latin typeface="黑体" pitchFamily="2" charset="-122"/>
                <a:ea typeface="黑体" pitchFamily="2" charset="-122"/>
              </a:rPr>
              <a:t>，长度从数毫米至数厘米不等，有时可长达</a:t>
            </a:r>
            <a:r>
              <a:rPr lang="en-US" altLang="zh-CN" sz="3600" dirty="0" smtClean="0">
                <a:latin typeface="黑体" pitchFamily="2" charset="-122"/>
                <a:ea typeface="黑体" pitchFamily="2" charset="-122"/>
              </a:rPr>
              <a:t>3cm</a:t>
            </a:r>
            <a:endParaRPr lang="zh-CN" altLang="en-US" sz="3600" b="0" dirty="0">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28596" y="214290"/>
            <a:ext cx="8143932" cy="2862322"/>
          </a:xfrm>
          <a:prstGeom prst="rect">
            <a:avLst/>
          </a:prstGeom>
          <a:noFill/>
          <a:ln w="9525">
            <a:noFill/>
            <a:miter lim="800000"/>
            <a:headEnd/>
            <a:tailEnd/>
          </a:ln>
          <a:effectLst/>
        </p:spPr>
        <p:txBody>
          <a:bodyPr wrap="square">
            <a:spAutoFit/>
          </a:bodyPr>
          <a:lstStyle/>
          <a:p>
            <a:pPr algn="l"/>
            <a:r>
              <a:rPr lang="en-US" altLang="zh-CN" sz="3600" dirty="0">
                <a:latin typeface="黑体" pitchFamily="2" charset="-122"/>
                <a:ea typeface="黑体" pitchFamily="2" charset="-122"/>
              </a:rPr>
              <a:t>    </a:t>
            </a:r>
            <a:r>
              <a:rPr lang="zh-CN" altLang="en-US" sz="3600" dirty="0">
                <a:solidFill>
                  <a:srgbClr val="FF0000"/>
                </a:solidFill>
                <a:latin typeface="黑体" pitchFamily="2" charset="-122"/>
                <a:ea typeface="黑体" pitchFamily="2" charset="-122"/>
              </a:rPr>
              <a:t>肌细胞核</a:t>
            </a:r>
            <a:r>
              <a:rPr lang="zh-CN" altLang="en-US" sz="3600" dirty="0">
                <a:latin typeface="黑体" pitchFamily="2" charset="-122"/>
                <a:ea typeface="黑体" pitchFamily="2" charset="-122"/>
              </a:rPr>
              <a:t>在细胞膜下方，肌细胞质内有许多成束排列的</a:t>
            </a:r>
            <a:r>
              <a:rPr lang="zh-CN" altLang="en-US" sz="3600" dirty="0">
                <a:solidFill>
                  <a:srgbClr val="00B0F0"/>
                </a:solidFill>
                <a:latin typeface="黑体" pitchFamily="2" charset="-122"/>
                <a:ea typeface="黑体" pitchFamily="2" charset="-122"/>
              </a:rPr>
              <a:t>肌原纤维</a:t>
            </a:r>
            <a:r>
              <a:rPr lang="zh-CN" altLang="en-US" sz="3600" dirty="0">
                <a:latin typeface="黑体" pitchFamily="2" charset="-122"/>
                <a:ea typeface="黑体" pitchFamily="2" charset="-122"/>
              </a:rPr>
              <a:t>，直径约</a:t>
            </a:r>
            <a:r>
              <a:rPr lang="en-US" altLang="zh-CN" sz="3600" dirty="0" smtClean="0">
                <a:latin typeface="黑体" pitchFamily="2" charset="-122"/>
                <a:ea typeface="黑体" pitchFamily="2" charset="-122"/>
              </a:rPr>
              <a:t>1μm</a:t>
            </a:r>
            <a:r>
              <a:rPr lang="zh-CN" altLang="en-US" sz="3600" dirty="0" smtClean="0">
                <a:latin typeface="黑体" pitchFamily="2" charset="-122"/>
                <a:ea typeface="黑体" pitchFamily="2" charset="-122"/>
              </a:rPr>
              <a:t>。</a:t>
            </a:r>
            <a:r>
              <a:rPr lang="zh-CN" altLang="en-US" sz="3600" b="0" dirty="0" smtClean="0">
                <a:latin typeface="黑体" pitchFamily="2" charset="-122"/>
                <a:ea typeface="黑体" pitchFamily="2" charset="-122"/>
              </a:rPr>
              <a:t> </a:t>
            </a:r>
            <a:endParaRPr lang="zh-CN" altLang="en-US" sz="3600" b="0" dirty="0">
              <a:latin typeface="黑体" pitchFamily="2" charset="-122"/>
              <a:ea typeface="黑体" pitchFamily="2" charset="-122"/>
            </a:endParaRPr>
          </a:p>
          <a:p>
            <a:pPr algn="l"/>
            <a:r>
              <a:rPr lang="zh-CN" altLang="en-US" sz="3600" dirty="0">
                <a:latin typeface="黑体" pitchFamily="2" charset="-122"/>
                <a:ea typeface="黑体" pitchFamily="2" charset="-122"/>
              </a:rPr>
              <a:t>    肌原纤维是肌细胞特有的重要组成部分，它是肌肉细胞的收缩单位</a:t>
            </a:r>
            <a:r>
              <a:rPr lang="zh-CN" altLang="en-US" sz="3600" dirty="0" smtClean="0">
                <a:latin typeface="黑体" pitchFamily="2" charset="-122"/>
                <a:ea typeface="黑体" pitchFamily="2" charset="-122"/>
              </a:rPr>
              <a:t>。</a:t>
            </a:r>
            <a:endParaRPr lang="zh-CN" altLang="en-US" sz="3600" b="0" dirty="0"/>
          </a:p>
        </p:txBody>
      </p:sp>
      <p:pic>
        <p:nvPicPr>
          <p:cNvPr id="3" name="Picture 5"/>
          <p:cNvPicPr>
            <a:picLocks noChangeAspect="1" noChangeArrowheads="1"/>
          </p:cNvPicPr>
          <p:nvPr/>
        </p:nvPicPr>
        <p:blipFill>
          <a:blip r:embed="rId2"/>
          <a:srcRect/>
          <a:stretch>
            <a:fillRect/>
          </a:stretch>
        </p:blipFill>
        <p:spPr bwMode="auto">
          <a:xfrm>
            <a:off x="285720" y="3214686"/>
            <a:ext cx="8162951" cy="351687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5"/>
          <p:cNvPicPr>
            <a:picLocks noChangeAspect="1" noChangeArrowheads="1"/>
          </p:cNvPicPr>
          <p:nvPr/>
        </p:nvPicPr>
        <p:blipFill>
          <a:blip r:embed="rId2"/>
          <a:srcRect/>
          <a:stretch>
            <a:fillRect/>
          </a:stretch>
        </p:blipFill>
        <p:spPr bwMode="auto">
          <a:xfrm>
            <a:off x="0" y="642918"/>
            <a:ext cx="9020175" cy="3886200"/>
          </a:xfrm>
          <a:prstGeom prst="rect">
            <a:avLst/>
          </a:prstGeom>
          <a:noFill/>
          <a:ln w="9525">
            <a:noFill/>
            <a:miter lim="800000"/>
            <a:headEnd/>
            <a:tailEnd/>
          </a:ln>
          <a:effectLst/>
        </p:spPr>
      </p:pic>
      <p:pic>
        <p:nvPicPr>
          <p:cNvPr id="18438" name="Picture 6"/>
          <p:cNvPicPr>
            <a:picLocks noChangeAspect="1" noChangeArrowheads="1"/>
          </p:cNvPicPr>
          <p:nvPr/>
        </p:nvPicPr>
        <p:blipFill>
          <a:blip r:embed="rId3"/>
          <a:srcRect/>
          <a:stretch>
            <a:fillRect/>
          </a:stretch>
        </p:blipFill>
        <p:spPr bwMode="auto">
          <a:xfrm>
            <a:off x="714348" y="4786322"/>
            <a:ext cx="7600950" cy="1562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714348" y="142852"/>
            <a:ext cx="7715304" cy="3370121"/>
          </a:xfrm>
          <a:prstGeom prst="rect">
            <a:avLst/>
          </a:prstGeom>
          <a:noFill/>
          <a:ln w="9525">
            <a:noFill/>
            <a:miter lim="800000"/>
            <a:headEnd/>
            <a:tailEnd/>
          </a:ln>
          <a:effectLst/>
        </p:spPr>
      </p:pic>
      <p:pic>
        <p:nvPicPr>
          <p:cNvPr id="20485" name="Picture 5"/>
          <p:cNvPicPr>
            <a:picLocks noChangeAspect="1" noChangeArrowheads="1"/>
          </p:cNvPicPr>
          <p:nvPr/>
        </p:nvPicPr>
        <p:blipFill>
          <a:blip r:embed="rId3"/>
          <a:srcRect/>
          <a:stretch>
            <a:fillRect/>
          </a:stretch>
        </p:blipFill>
        <p:spPr bwMode="auto">
          <a:xfrm>
            <a:off x="1500166" y="3426787"/>
            <a:ext cx="6500858" cy="34312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00034" y="285728"/>
            <a:ext cx="8305800" cy="4487382"/>
          </a:xfrm>
          <a:prstGeom prst="rect">
            <a:avLst/>
          </a:prstGeom>
          <a:noFill/>
          <a:ln w="9525">
            <a:noFill/>
            <a:miter lim="800000"/>
            <a:headEnd/>
            <a:tailEnd/>
          </a:ln>
          <a:effectLst/>
        </p:spPr>
        <p:txBody>
          <a:bodyPr>
            <a:spAutoFit/>
          </a:bodyPr>
          <a:lstStyle/>
          <a:p>
            <a:pPr>
              <a:lnSpc>
                <a:spcPct val="170000"/>
              </a:lnSpc>
            </a:pPr>
            <a:r>
              <a:rPr lang="en-US" altLang="zh-CN" sz="4000" dirty="0">
                <a:latin typeface="黑体" pitchFamily="2" charset="-122"/>
                <a:ea typeface="黑体" pitchFamily="2" charset="-122"/>
              </a:rPr>
              <a:t> </a:t>
            </a:r>
            <a:r>
              <a:rPr lang="en-US" altLang="zh-CN" sz="2800" dirty="0">
                <a:latin typeface="黑体" pitchFamily="2" charset="-122"/>
                <a:ea typeface="黑体" pitchFamily="2" charset="-122"/>
              </a:rPr>
              <a:t> </a:t>
            </a:r>
            <a:r>
              <a:rPr lang="en-US" altLang="zh-CN" sz="2800" dirty="0" smtClean="0">
                <a:latin typeface="黑体" pitchFamily="2" charset="-122"/>
                <a:ea typeface="黑体" pitchFamily="2" charset="-122"/>
              </a:rPr>
              <a:t> </a:t>
            </a:r>
            <a:r>
              <a:rPr lang="zh-CN" altLang="en-US" sz="3200" dirty="0">
                <a:solidFill>
                  <a:schemeClr val="accent2"/>
                </a:solidFill>
                <a:latin typeface="黑体" pitchFamily="2" charset="-122"/>
                <a:ea typeface="黑体" pitchFamily="2" charset="-122"/>
              </a:rPr>
              <a:t>肌原纤维的组成：</a:t>
            </a:r>
          </a:p>
          <a:p>
            <a:pPr>
              <a:lnSpc>
                <a:spcPct val="170000"/>
              </a:lnSpc>
            </a:pPr>
            <a:r>
              <a:rPr lang="zh-CN" altLang="en-US" sz="3200" dirty="0">
                <a:latin typeface="黑体" pitchFamily="2" charset="-122"/>
                <a:ea typeface="黑体" pitchFamily="2" charset="-122"/>
              </a:rPr>
              <a:t>   由两种粗、细肌交错对插排列而成，较粗的叫肌浆球蛋白，也称</a:t>
            </a:r>
            <a:r>
              <a:rPr lang="zh-CN" altLang="en-US" sz="3200" dirty="0" smtClean="0">
                <a:solidFill>
                  <a:srgbClr val="FF0000"/>
                </a:solidFill>
                <a:latin typeface="黑体" pitchFamily="2" charset="-122"/>
                <a:ea typeface="黑体" pitchFamily="2" charset="-122"/>
              </a:rPr>
              <a:t>肌（浆）球蛋白</a:t>
            </a:r>
            <a:r>
              <a:rPr lang="zh-CN" altLang="en-US" sz="3200" dirty="0">
                <a:latin typeface="黑体" pitchFamily="2" charset="-122"/>
                <a:ea typeface="黑体" pitchFamily="2" charset="-122"/>
              </a:rPr>
              <a:t>，直径约</a:t>
            </a:r>
            <a:r>
              <a:rPr lang="en-US" altLang="zh-CN" sz="3200" dirty="0" smtClean="0">
                <a:latin typeface="黑体" pitchFamily="2" charset="-122"/>
                <a:ea typeface="黑体" pitchFamily="2" charset="-122"/>
              </a:rPr>
              <a:t>1.2×10</a:t>
            </a:r>
            <a:r>
              <a:rPr lang="en-US" altLang="zh-CN" sz="3200" baseline="30000" dirty="0" smtClean="0">
                <a:latin typeface="黑体" pitchFamily="2" charset="-122"/>
                <a:ea typeface="黑体" pitchFamily="2" charset="-122"/>
              </a:rPr>
              <a:t>-6 </a:t>
            </a:r>
            <a:r>
              <a:rPr lang="en-US" altLang="zh-CN" sz="3200" dirty="0" smtClean="0">
                <a:latin typeface="黑体" pitchFamily="2" charset="-122"/>
                <a:ea typeface="黑体" pitchFamily="2" charset="-122"/>
              </a:rPr>
              <a:t>cm</a:t>
            </a:r>
            <a:r>
              <a:rPr lang="zh-CN" altLang="en-US" sz="3200" dirty="0">
                <a:latin typeface="黑体" pitchFamily="2" charset="-122"/>
                <a:ea typeface="黑体" pitchFamily="2" charset="-122"/>
              </a:rPr>
              <a:t>。较细的叫</a:t>
            </a:r>
            <a:r>
              <a:rPr lang="zh-CN" altLang="en-US" sz="3200" dirty="0">
                <a:solidFill>
                  <a:srgbClr val="FF0000"/>
                </a:solidFill>
                <a:latin typeface="黑体" pitchFamily="2" charset="-122"/>
                <a:ea typeface="黑体" pitchFamily="2" charset="-122"/>
              </a:rPr>
              <a:t>肌动蛋白</a:t>
            </a:r>
            <a:r>
              <a:rPr lang="zh-CN" altLang="en-US" sz="3200" dirty="0">
                <a:latin typeface="黑体" pitchFamily="2" charset="-122"/>
                <a:ea typeface="黑体" pitchFamily="2" charset="-122"/>
              </a:rPr>
              <a:t>，直径约为</a:t>
            </a:r>
            <a:r>
              <a:rPr lang="en-US" altLang="zh-CN" sz="3200" dirty="0" smtClean="0">
                <a:latin typeface="黑体" pitchFamily="2" charset="-122"/>
                <a:ea typeface="黑体" pitchFamily="2" charset="-122"/>
              </a:rPr>
              <a:t>5×10</a:t>
            </a:r>
            <a:r>
              <a:rPr lang="en-US" altLang="zh-CN" sz="3200" baseline="30000" dirty="0" smtClean="0">
                <a:latin typeface="黑体" pitchFamily="2" charset="-122"/>
                <a:ea typeface="黑体" pitchFamily="2" charset="-122"/>
              </a:rPr>
              <a:t>-7</a:t>
            </a:r>
            <a:r>
              <a:rPr lang="en-US" altLang="zh-CN" sz="3200" dirty="0" smtClean="0">
                <a:latin typeface="黑体" pitchFamily="2" charset="-122"/>
                <a:ea typeface="黑体" pitchFamily="2" charset="-122"/>
              </a:rPr>
              <a:t>cm</a:t>
            </a:r>
            <a:r>
              <a:rPr lang="zh-CN" altLang="en-US" sz="3200" dirty="0" smtClean="0">
                <a:latin typeface="黑体" pitchFamily="2" charset="-122"/>
                <a:ea typeface="黑体" pitchFamily="2" charset="-122"/>
              </a:rPr>
              <a:t>。</a:t>
            </a:r>
            <a:r>
              <a:rPr lang="zh-CN" altLang="en-US" sz="3200" dirty="0" smtClean="0"/>
              <a:t> </a:t>
            </a:r>
            <a:endParaRPr lang="zh-CN" altLang="en-US" sz="3200" dirty="0"/>
          </a:p>
        </p:txBody>
      </p:sp>
      <p:pic>
        <p:nvPicPr>
          <p:cNvPr id="3" name="Picture 4"/>
          <p:cNvPicPr>
            <a:picLocks noChangeAspect="1" noChangeArrowheads="1"/>
          </p:cNvPicPr>
          <p:nvPr/>
        </p:nvPicPr>
        <p:blipFill>
          <a:blip r:embed="rId2"/>
          <a:srcRect/>
          <a:stretch>
            <a:fillRect/>
          </a:stretch>
        </p:blipFill>
        <p:spPr bwMode="auto">
          <a:xfrm>
            <a:off x="2971800" y="4191000"/>
            <a:ext cx="3657600" cy="23415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714348" y="4143380"/>
            <a:ext cx="7543800" cy="1600200"/>
          </a:xfrm>
          <a:prstGeom prst="rect">
            <a:avLst/>
          </a:prstGeom>
          <a:noFill/>
          <a:ln w="9525">
            <a:noFill/>
            <a:miter lim="800000"/>
            <a:headEnd/>
            <a:tailEnd/>
          </a:ln>
          <a:effectLst/>
        </p:spPr>
      </p:pic>
      <p:pic>
        <p:nvPicPr>
          <p:cNvPr id="4101" name="Picture 5" descr="Related image"/>
          <p:cNvPicPr>
            <a:picLocks noChangeAspect="1" noChangeArrowheads="1"/>
          </p:cNvPicPr>
          <p:nvPr/>
        </p:nvPicPr>
        <p:blipFill>
          <a:blip r:embed="rId3"/>
          <a:srcRect/>
          <a:stretch>
            <a:fillRect/>
          </a:stretch>
        </p:blipFill>
        <p:spPr bwMode="auto">
          <a:xfrm>
            <a:off x="357158" y="500042"/>
            <a:ext cx="8643998" cy="3114197"/>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990600" y="533400"/>
            <a:ext cx="7239000" cy="641350"/>
          </a:xfrm>
          <a:prstGeom prst="rect">
            <a:avLst/>
          </a:prstGeom>
          <a:noFill/>
          <a:ln w="9525">
            <a:noFill/>
            <a:miter lim="800000"/>
            <a:headEnd/>
            <a:tailEnd/>
          </a:ln>
          <a:effectLst/>
        </p:spPr>
        <p:txBody>
          <a:bodyPr>
            <a:spAutoFit/>
          </a:bodyPr>
          <a:lstStyle/>
          <a:p>
            <a:pPr algn="l">
              <a:lnSpc>
                <a:spcPct val="100000"/>
              </a:lnSpc>
            </a:pPr>
            <a:r>
              <a:rPr lang="zh-CN" altLang="en-US" sz="3600">
                <a:ea typeface="黑体" pitchFamily="2" charset="-122"/>
              </a:rPr>
              <a:t>肌原纤维结构：</a:t>
            </a:r>
          </a:p>
        </p:txBody>
      </p:sp>
      <p:pic>
        <p:nvPicPr>
          <p:cNvPr id="3" name="Picture 3"/>
          <p:cNvPicPr>
            <a:picLocks noChangeAspect="1" noChangeArrowheads="1"/>
          </p:cNvPicPr>
          <p:nvPr/>
        </p:nvPicPr>
        <p:blipFill>
          <a:blip r:embed="rId2"/>
          <a:srcRect/>
          <a:stretch>
            <a:fillRect/>
          </a:stretch>
        </p:blipFill>
        <p:spPr bwMode="auto">
          <a:xfrm>
            <a:off x="457200" y="1217613"/>
            <a:ext cx="8001000" cy="45529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500034" y="0"/>
            <a:ext cx="8315325" cy="4619625"/>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a:srcRect/>
          <a:stretch>
            <a:fillRect/>
          </a:stretch>
        </p:blipFill>
        <p:spPr bwMode="auto">
          <a:xfrm>
            <a:off x="1071538" y="4929198"/>
            <a:ext cx="7362825" cy="114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0"/>
          <p:cNvGraphicFramePr>
            <a:graphicFrameLocks noChangeAspect="1"/>
          </p:cNvGraphicFramePr>
          <p:nvPr/>
        </p:nvGraphicFramePr>
        <p:xfrm>
          <a:off x="284162" y="2428868"/>
          <a:ext cx="8859838" cy="2971800"/>
        </p:xfrm>
        <a:graphic>
          <a:graphicData uri="http://schemas.openxmlformats.org/presentationml/2006/ole">
            <p:oleObj spid="_x0000_s2050" name="BMP 图象" r:id="rId3" imgW="8857143" imgH="2971429" progId="PBrush">
              <p:embed/>
            </p:oleObj>
          </a:graphicData>
        </a:graphic>
      </p:graphicFrame>
      <p:sp>
        <p:nvSpPr>
          <p:cNvPr id="4" name="Rectangle 4"/>
          <p:cNvSpPr>
            <a:spLocks noChangeArrowheads="1"/>
          </p:cNvSpPr>
          <p:nvPr/>
        </p:nvSpPr>
        <p:spPr bwMode="auto">
          <a:xfrm>
            <a:off x="0" y="357166"/>
            <a:ext cx="8382000" cy="685800"/>
          </a:xfrm>
          <a:prstGeom prst="rect">
            <a:avLst/>
          </a:prstGeom>
          <a:noFill/>
          <a:ln w="9525">
            <a:noFill/>
            <a:miter lim="800000"/>
            <a:headEnd/>
            <a:tailEnd/>
          </a:ln>
        </p:spPr>
        <p:txBody>
          <a:bodyPr/>
          <a:lstStyle/>
          <a:p>
            <a:pPr marL="342900" indent="-342900" algn="l">
              <a:lnSpc>
                <a:spcPct val="100000"/>
              </a:lnSpc>
              <a:spcBef>
                <a:spcPct val="20000"/>
              </a:spcBef>
            </a:pPr>
            <a:r>
              <a:rPr lang="zh-CN" altLang="en-US" sz="3200" dirty="0" smtClean="0">
                <a:ea typeface="黑体" pitchFamily="2" charset="-122"/>
              </a:rPr>
              <a:t>肌</a:t>
            </a:r>
            <a:r>
              <a:rPr lang="zh-CN" altLang="en-US" sz="3200" dirty="0">
                <a:ea typeface="黑体" pitchFamily="2" charset="-122"/>
              </a:rPr>
              <a:t>纤</a:t>
            </a:r>
            <a:r>
              <a:rPr lang="zh-CN" altLang="en-US" sz="3200" dirty="0" smtClean="0">
                <a:ea typeface="黑体" pitchFamily="2" charset="-122"/>
              </a:rPr>
              <a:t>蛋白</a:t>
            </a:r>
            <a:r>
              <a:rPr lang="en-US" altLang="zh-CN" sz="3200" dirty="0" smtClean="0">
                <a:ea typeface="黑体" pitchFamily="2" charset="-122"/>
              </a:rPr>
              <a:t>(</a:t>
            </a:r>
            <a:r>
              <a:rPr lang="en-US" altLang="zh-CN" sz="3200" dirty="0" err="1" smtClean="0">
                <a:ea typeface="黑体" pitchFamily="2" charset="-122"/>
              </a:rPr>
              <a:t>actin</a:t>
            </a:r>
            <a:r>
              <a:rPr lang="en-US" altLang="zh-CN" sz="3200" dirty="0" smtClean="0">
                <a:ea typeface="黑体" pitchFamily="2" charset="-122"/>
              </a:rPr>
              <a:t>)</a:t>
            </a:r>
          </a:p>
          <a:p>
            <a:pPr marL="342900" indent="-342900" algn="l">
              <a:lnSpc>
                <a:spcPct val="100000"/>
              </a:lnSpc>
              <a:spcBef>
                <a:spcPct val="20000"/>
              </a:spcBef>
            </a:pPr>
            <a:r>
              <a:rPr lang="zh-CN" altLang="en-US" sz="3200" dirty="0" smtClean="0">
                <a:ea typeface="黑体" pitchFamily="2" charset="-122"/>
              </a:rPr>
              <a:t>原</a:t>
            </a:r>
            <a:r>
              <a:rPr lang="zh-CN" altLang="en-US" sz="3200" dirty="0">
                <a:ea typeface="黑体" pitchFamily="2" charset="-122"/>
              </a:rPr>
              <a:t>肌凝</a:t>
            </a:r>
            <a:r>
              <a:rPr lang="zh-CN" altLang="en-US" sz="3200" dirty="0" smtClean="0">
                <a:ea typeface="黑体" pitchFamily="2" charset="-122"/>
              </a:rPr>
              <a:t>蛋白</a:t>
            </a:r>
            <a:r>
              <a:rPr lang="en-US" altLang="zh-CN" sz="3200" dirty="0" smtClean="0">
                <a:ea typeface="黑体" pitchFamily="2" charset="-122"/>
              </a:rPr>
              <a:t>(</a:t>
            </a:r>
            <a:r>
              <a:rPr lang="en-US" altLang="zh-CN" sz="3200" dirty="0" err="1" smtClean="0">
                <a:ea typeface="黑体" pitchFamily="2" charset="-122"/>
              </a:rPr>
              <a:t>tropomyosin</a:t>
            </a:r>
            <a:r>
              <a:rPr lang="en-US" altLang="zh-CN" sz="3200" dirty="0" smtClean="0">
                <a:ea typeface="黑体" pitchFamily="2" charset="-122"/>
              </a:rPr>
              <a:t>)</a:t>
            </a:r>
          </a:p>
          <a:p>
            <a:pPr marL="342900" indent="-342900" algn="l">
              <a:lnSpc>
                <a:spcPct val="100000"/>
              </a:lnSpc>
              <a:spcBef>
                <a:spcPct val="20000"/>
              </a:spcBef>
            </a:pPr>
            <a:r>
              <a:rPr lang="zh-CN" altLang="en-US" sz="3200" dirty="0" smtClean="0">
                <a:ea typeface="黑体" pitchFamily="2" charset="-122"/>
              </a:rPr>
              <a:t>肌钙蛋白质</a:t>
            </a:r>
            <a:r>
              <a:rPr lang="en-US" altLang="zh-CN" sz="3200" dirty="0" smtClean="0">
                <a:ea typeface="黑体" pitchFamily="2" charset="-122"/>
              </a:rPr>
              <a:t>(</a:t>
            </a:r>
            <a:r>
              <a:rPr lang="en-US" altLang="zh-CN" sz="3200" dirty="0" err="1" smtClean="0">
                <a:ea typeface="黑体" pitchFamily="2" charset="-122"/>
              </a:rPr>
              <a:t>troponin</a:t>
            </a:r>
            <a:r>
              <a:rPr lang="en-US" altLang="zh-CN" sz="3200" dirty="0" smtClean="0">
                <a:ea typeface="黑体" pitchFamily="2" charset="-122"/>
              </a:rPr>
              <a:t>)</a:t>
            </a:r>
            <a:endParaRPr lang="zh-CN" altLang="en-US" sz="3200" dirty="0">
              <a:ea typeface="黑体"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2000240"/>
            <a:ext cx="9144000" cy="2062103"/>
          </a:xfrm>
          <a:prstGeom prst="rect">
            <a:avLst/>
          </a:prstGeom>
          <a:noFill/>
          <a:ln w="9525">
            <a:noFill/>
            <a:miter lim="800000"/>
            <a:headEnd/>
            <a:tailEnd/>
          </a:ln>
          <a:effectLst/>
        </p:spPr>
        <p:txBody>
          <a:bodyPr wrap="square">
            <a:spAutoFit/>
          </a:bodyPr>
          <a:lstStyle/>
          <a:p>
            <a:r>
              <a:rPr lang="zh-CN" altLang="en-US" sz="3200" dirty="0" smtClean="0">
                <a:solidFill>
                  <a:srgbClr val="CC0066"/>
                </a:solidFill>
                <a:ea typeface="黑体" pitchFamily="2" charset="-122"/>
              </a:rPr>
              <a:t>骨骼肌</a:t>
            </a:r>
            <a:r>
              <a:rPr lang="zh-CN" altLang="en-US" sz="3200" dirty="0">
                <a:solidFill>
                  <a:srgbClr val="CC0066"/>
                </a:solidFill>
                <a:ea typeface="黑体" pitchFamily="2" charset="-122"/>
              </a:rPr>
              <a:t>：在神经、电、化学刺激下产生主动收缩。</a:t>
            </a:r>
          </a:p>
          <a:p>
            <a:r>
              <a:rPr lang="zh-CN" altLang="en-US" sz="3200" dirty="0">
                <a:solidFill>
                  <a:srgbClr val="800000"/>
                </a:solidFill>
                <a:ea typeface="黑体" pitchFamily="2" charset="-122"/>
              </a:rPr>
              <a:t>心肌：在窦房结发出的电信号下产生</a:t>
            </a:r>
            <a:r>
              <a:rPr lang="zh-CN" altLang="en-US" sz="3200" strike="sngStrike" dirty="0">
                <a:solidFill>
                  <a:srgbClr val="800000"/>
                </a:solidFill>
                <a:ea typeface="黑体" pitchFamily="2" charset="-122"/>
              </a:rPr>
              <a:t>主动收缩</a:t>
            </a:r>
            <a:r>
              <a:rPr lang="zh-CN" altLang="en-US" sz="3200" dirty="0">
                <a:solidFill>
                  <a:srgbClr val="800000"/>
                </a:solidFill>
                <a:ea typeface="黑体" pitchFamily="2" charset="-122"/>
              </a:rPr>
              <a:t>。</a:t>
            </a:r>
          </a:p>
          <a:p>
            <a:r>
              <a:rPr lang="zh-CN" altLang="en-US" sz="3200" dirty="0">
                <a:solidFill>
                  <a:srgbClr val="006600"/>
                </a:solidFill>
                <a:ea typeface="黑体" pitchFamily="2" charset="-122"/>
              </a:rPr>
              <a:t>平滑肌：自发的主动收缩。不受自主神经控制。</a:t>
            </a:r>
          </a:p>
          <a:p>
            <a:r>
              <a:rPr lang="zh-CN" altLang="en-US" sz="3200" dirty="0">
                <a:solidFill>
                  <a:srgbClr val="006600"/>
                </a:solidFill>
                <a:ea typeface="黑体" pitchFamily="2" charset="-122"/>
              </a:rPr>
              <a:t>人体内脏器均由平滑肌组成，如肠、肝、脾、肾。</a:t>
            </a:r>
            <a:endParaRPr lang="zh-CN" altLang="en-US" sz="3600" dirty="0">
              <a:latin typeface="宋体" pitchFamily="2" charset="-122"/>
              <a:ea typeface="黑体"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neurotransmission"/>
          <p:cNvPicPr>
            <a:picLocks noChangeAspect="1" noChangeArrowheads="1"/>
          </p:cNvPicPr>
          <p:nvPr/>
        </p:nvPicPr>
        <p:blipFill>
          <a:blip r:embed="rId2"/>
          <a:srcRect/>
          <a:stretch>
            <a:fillRect/>
          </a:stretch>
        </p:blipFill>
        <p:spPr bwMode="auto">
          <a:xfrm>
            <a:off x="1785918" y="1330620"/>
            <a:ext cx="6072230" cy="3955768"/>
          </a:xfrm>
          <a:prstGeom prst="rect">
            <a:avLst/>
          </a:prstGeom>
          <a:noFill/>
        </p:spPr>
      </p:pic>
      <p:sp>
        <p:nvSpPr>
          <p:cNvPr id="3" name="矩形 2"/>
          <p:cNvSpPr/>
          <p:nvPr/>
        </p:nvSpPr>
        <p:spPr>
          <a:xfrm>
            <a:off x="3857620" y="3857628"/>
            <a:ext cx="1107996" cy="369332"/>
          </a:xfrm>
          <a:prstGeom prst="rect">
            <a:avLst/>
          </a:prstGeom>
        </p:spPr>
        <p:txBody>
          <a:bodyPr wrap="none">
            <a:spAutoFit/>
          </a:bodyPr>
          <a:lstStyle/>
          <a:p>
            <a:r>
              <a:rPr lang="en-US" dirty="0" smtClean="0"/>
              <a:t>突触小体</a:t>
            </a:r>
            <a:endParaRPr lang="en-US" dirty="0"/>
          </a:p>
        </p:txBody>
      </p:sp>
      <p:sp>
        <p:nvSpPr>
          <p:cNvPr id="4" name="矩形 3"/>
          <p:cNvSpPr/>
          <p:nvPr/>
        </p:nvSpPr>
        <p:spPr>
          <a:xfrm>
            <a:off x="714348" y="2000240"/>
            <a:ext cx="1107996" cy="369332"/>
          </a:xfrm>
          <a:prstGeom prst="rect">
            <a:avLst/>
          </a:prstGeom>
        </p:spPr>
        <p:txBody>
          <a:bodyPr wrap="none">
            <a:spAutoFit/>
          </a:bodyPr>
          <a:lstStyle/>
          <a:p>
            <a:r>
              <a:rPr lang="en-US" dirty="0" smtClean="0"/>
              <a:t>突触小体</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mage result for motor end plate"/>
          <p:cNvPicPr>
            <a:picLocks noChangeAspect="1" noChangeArrowheads="1"/>
          </p:cNvPicPr>
          <p:nvPr/>
        </p:nvPicPr>
        <p:blipFill>
          <a:blip r:embed="rId2"/>
          <a:srcRect/>
          <a:stretch>
            <a:fillRect/>
          </a:stretch>
        </p:blipFill>
        <p:spPr bwMode="auto">
          <a:xfrm>
            <a:off x="785786" y="0"/>
            <a:ext cx="7334238" cy="5500679"/>
          </a:xfrm>
          <a:prstGeom prst="rect">
            <a:avLst/>
          </a:prstGeom>
          <a:noFill/>
        </p:spPr>
      </p:pic>
      <p:pic>
        <p:nvPicPr>
          <p:cNvPr id="25603" name="Picture 3"/>
          <p:cNvPicPr>
            <a:picLocks noChangeAspect="1" noChangeArrowheads="1"/>
          </p:cNvPicPr>
          <p:nvPr/>
        </p:nvPicPr>
        <p:blipFill>
          <a:blip r:embed="rId3"/>
          <a:srcRect/>
          <a:stretch>
            <a:fillRect/>
          </a:stretch>
        </p:blipFill>
        <p:spPr bwMode="auto">
          <a:xfrm>
            <a:off x="785786" y="5357826"/>
            <a:ext cx="7648575" cy="1152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500034" y="1071546"/>
            <a:ext cx="8115319" cy="3929090"/>
          </a:xfrm>
          <a:prstGeom prst="rect">
            <a:avLst/>
          </a:prstGeom>
          <a:noFill/>
          <a:ln w="9525">
            <a:noFill/>
            <a:miter lim="800000"/>
            <a:headEnd/>
            <a:tailEnd/>
          </a:ln>
          <a:effectLst/>
        </p:spPr>
      </p:pic>
      <p:sp>
        <p:nvSpPr>
          <p:cNvPr id="3" name="矩形 2"/>
          <p:cNvSpPr/>
          <p:nvPr/>
        </p:nvSpPr>
        <p:spPr>
          <a:xfrm>
            <a:off x="5072066" y="1857364"/>
            <a:ext cx="877163" cy="369332"/>
          </a:xfrm>
          <a:prstGeom prst="rect">
            <a:avLst/>
          </a:prstGeom>
        </p:spPr>
        <p:txBody>
          <a:bodyPr wrap="none">
            <a:spAutoFit/>
          </a:bodyPr>
          <a:lstStyle/>
          <a:p>
            <a:r>
              <a:rPr lang="zh-CN" altLang="en-US" dirty="0" smtClean="0">
                <a:solidFill>
                  <a:srgbClr val="FF0000"/>
                </a:solidFill>
              </a:rPr>
              <a:t>肌质网</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26" descr="肌小节"/>
          <p:cNvPicPr>
            <a:picLocks noChangeAspect="1" noChangeArrowheads="1"/>
          </p:cNvPicPr>
          <p:nvPr/>
        </p:nvPicPr>
        <p:blipFill>
          <a:blip r:embed="rId2"/>
          <a:srcRect/>
          <a:stretch>
            <a:fillRect/>
          </a:stretch>
        </p:blipFill>
        <p:spPr bwMode="auto">
          <a:xfrm>
            <a:off x="1828800" y="0"/>
            <a:ext cx="4370388" cy="68580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7200" y="304800"/>
            <a:ext cx="8458200" cy="6294438"/>
          </a:xfrm>
          <a:prstGeom prst="rect">
            <a:avLst/>
          </a:prstGeom>
          <a:noFill/>
          <a:ln w="9525">
            <a:noFill/>
            <a:miter lim="800000"/>
            <a:headEnd/>
            <a:tailEnd/>
          </a:ln>
          <a:effectLst/>
        </p:spPr>
        <p:txBody>
          <a:bodyPr>
            <a:spAutoFit/>
          </a:bodyPr>
          <a:lstStyle/>
          <a:p>
            <a:pPr algn="l">
              <a:lnSpc>
                <a:spcPct val="100000"/>
              </a:lnSpc>
            </a:pPr>
            <a:r>
              <a:rPr lang="zh-CN" altLang="en-US" sz="3600" dirty="0" smtClean="0">
                <a:solidFill>
                  <a:srgbClr val="CC0066"/>
                </a:solidFill>
                <a:latin typeface="黑体" pitchFamily="2" charset="-122"/>
                <a:ea typeface="黑体" pitchFamily="2" charset="-122"/>
              </a:rPr>
              <a:t>      肌肉</a:t>
            </a:r>
            <a:r>
              <a:rPr lang="zh-CN" altLang="en-US" sz="3600" dirty="0">
                <a:solidFill>
                  <a:srgbClr val="CC0066"/>
                </a:solidFill>
                <a:latin typeface="黑体" pitchFamily="2" charset="-122"/>
                <a:ea typeface="黑体" pitchFamily="2" charset="-122"/>
              </a:rPr>
              <a:t>收缩的纤维滑移理论：</a:t>
            </a:r>
          </a:p>
          <a:p>
            <a:pPr algn="l">
              <a:lnSpc>
                <a:spcPct val="140000"/>
              </a:lnSpc>
            </a:pPr>
            <a:r>
              <a:rPr lang="zh-CN" altLang="en-US" sz="2800" dirty="0">
                <a:latin typeface="黑体" pitchFamily="2" charset="-122"/>
                <a:ea typeface="黑体" pitchFamily="2" charset="-122"/>
              </a:rPr>
              <a:t>     </a:t>
            </a:r>
            <a:r>
              <a:rPr lang="zh-CN" altLang="en-US" sz="3600" dirty="0">
                <a:latin typeface="黑体" pitchFamily="2" charset="-122"/>
                <a:ea typeface="黑体" pitchFamily="2" charset="-122"/>
              </a:rPr>
              <a:t>肌肉松弛时，</a:t>
            </a:r>
            <a:r>
              <a:rPr lang="zh-CN" altLang="en-US" sz="3600" dirty="0" smtClean="0">
                <a:latin typeface="黑体" pitchFamily="2" charset="-122"/>
                <a:ea typeface="黑体" pitchFamily="2" charset="-122"/>
              </a:rPr>
              <a:t>肌</a:t>
            </a:r>
            <a:r>
              <a:rPr lang="en-US" altLang="zh-CN" sz="3600" dirty="0" smtClean="0">
                <a:latin typeface="黑体" pitchFamily="2" charset="-122"/>
                <a:ea typeface="黑体" pitchFamily="2" charset="-122"/>
              </a:rPr>
              <a:t>(</a:t>
            </a:r>
            <a:r>
              <a:rPr lang="zh-CN" altLang="en-US" sz="3600" dirty="0" smtClean="0">
                <a:latin typeface="黑体" pitchFamily="2" charset="-122"/>
                <a:ea typeface="黑体" pitchFamily="2" charset="-122"/>
              </a:rPr>
              <a:t>浆</a:t>
            </a:r>
            <a:r>
              <a:rPr lang="en-US" altLang="zh-CN" sz="3600" dirty="0" smtClean="0">
                <a:latin typeface="黑体" pitchFamily="2" charset="-122"/>
                <a:ea typeface="黑体" pitchFamily="2" charset="-122"/>
              </a:rPr>
              <a:t>)</a:t>
            </a:r>
            <a:r>
              <a:rPr lang="zh-CN" altLang="en-US" sz="3600" dirty="0" smtClean="0">
                <a:latin typeface="黑体" pitchFamily="2" charset="-122"/>
                <a:ea typeface="黑体" pitchFamily="2" charset="-122"/>
              </a:rPr>
              <a:t>球蛋白</a:t>
            </a:r>
            <a:r>
              <a:rPr lang="zh-CN" altLang="en-US" sz="3600" dirty="0">
                <a:latin typeface="黑体" pitchFamily="2" charset="-122"/>
                <a:ea typeface="黑体" pitchFamily="2" charset="-122"/>
              </a:rPr>
              <a:t>分子的头部贴近肌动蛋白纤维上，但没有接触。受刺激时，头部突起，横桥粘接于肌动蛋白纤维上，产生张力，横桥使肌浆球蛋白纤维和肌动蛋白纤维之间发生相对滑动移。然而两种纤维本身长度不变，因而肌纤维节收缩，肌肉也随之收缩作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PI Myofibril Contraction.mp4">
            <a:hlinkClick r:id="" action="ppaction://media"/>
          </p:cNvPr>
          <p:cNvPicPr>
            <a:picLocks noRot="1" noChangeAspect="1"/>
          </p:cNvPicPr>
          <p:nvPr>
            <a:videoFile r:link="rId1"/>
          </p:nvPr>
        </p:nvPicPr>
        <p:blipFill>
          <a:blip r:embed="rId3"/>
          <a:stretch>
            <a:fillRect/>
          </a:stretch>
        </p:blipFill>
        <p:spPr>
          <a:xfrm>
            <a:off x="1142976" y="714356"/>
            <a:ext cx="7072362" cy="530427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0" y="0"/>
            <a:ext cx="4786346" cy="67798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357158" y="142852"/>
            <a:ext cx="4667250" cy="5715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1785918" y="785794"/>
            <a:ext cx="5686425" cy="5753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0" y="2000239"/>
            <a:ext cx="8929718" cy="1172101"/>
          </a:xfrm>
          <a:prstGeom prst="rect">
            <a:avLst/>
          </a:prstGeom>
          <a:noFill/>
          <a:ln w="9525">
            <a:noFill/>
            <a:miter lim="800000"/>
            <a:headEnd/>
            <a:tailEnd/>
          </a:ln>
          <a:effectLst/>
        </p:spPr>
      </p:pic>
      <p:sp>
        <p:nvSpPr>
          <p:cNvPr id="3" name="TextBox 2"/>
          <p:cNvSpPr txBox="1"/>
          <p:nvPr/>
        </p:nvSpPr>
        <p:spPr>
          <a:xfrm>
            <a:off x="2714612" y="571480"/>
            <a:ext cx="3214710" cy="769441"/>
          </a:xfrm>
          <a:prstGeom prst="rect">
            <a:avLst/>
          </a:prstGeom>
          <a:noFill/>
        </p:spPr>
        <p:txBody>
          <a:bodyPr wrap="square" rtlCol="0">
            <a:spAutoFit/>
          </a:bodyPr>
          <a:lstStyle/>
          <a:p>
            <a:r>
              <a:rPr lang="zh-CN" altLang="en-US" sz="4400" dirty="0" smtClean="0"/>
              <a:t>等长收缩？</a:t>
            </a:r>
            <a:endParaRPr lang="en-US" sz="4400" dirty="0"/>
          </a:p>
        </p:txBody>
      </p:sp>
      <p:sp>
        <p:nvSpPr>
          <p:cNvPr id="4" name="矩形 3"/>
          <p:cNvSpPr/>
          <p:nvPr/>
        </p:nvSpPr>
        <p:spPr>
          <a:xfrm>
            <a:off x="285720" y="4000504"/>
            <a:ext cx="8072494" cy="646331"/>
          </a:xfrm>
          <a:prstGeom prst="rect">
            <a:avLst/>
          </a:prstGeom>
        </p:spPr>
        <p:txBody>
          <a:bodyPr wrap="square">
            <a:spAutoFit/>
          </a:bodyPr>
          <a:lstStyle/>
          <a:p>
            <a:r>
              <a:rPr lang="zh-CN" altLang="en-US" dirty="0" smtClean="0">
                <a:latin typeface="黑体" pitchFamily="2" charset="-122"/>
                <a:ea typeface="黑体" pitchFamily="2" charset="-122"/>
              </a:rPr>
              <a:t>神经脉冲、电脉冲或化学刺激下，肌肉收缩产生张力，每次激发可持续数十至数百毫秒。</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14282" y="285728"/>
            <a:ext cx="5269912" cy="3157531"/>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14282" y="3429000"/>
            <a:ext cx="5715040" cy="31626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050"/>
          <p:cNvSpPr txBox="1">
            <a:spLocks noChangeArrowheads="1"/>
          </p:cNvSpPr>
          <p:nvPr/>
        </p:nvSpPr>
        <p:spPr bwMode="auto">
          <a:xfrm>
            <a:off x="500034" y="214290"/>
            <a:ext cx="8229600" cy="3527119"/>
          </a:xfrm>
          <a:prstGeom prst="rect">
            <a:avLst/>
          </a:prstGeom>
          <a:noFill/>
          <a:ln w="9525">
            <a:noFill/>
            <a:miter lim="800000"/>
            <a:headEnd/>
            <a:tailEnd/>
          </a:ln>
          <a:effectLst/>
        </p:spPr>
        <p:txBody>
          <a:bodyPr>
            <a:spAutoFit/>
          </a:bodyPr>
          <a:lstStyle/>
          <a:p>
            <a:r>
              <a:rPr lang="zh-CN" altLang="en-US" sz="4000" dirty="0">
                <a:latin typeface="黑体" pitchFamily="2" charset="-122"/>
                <a:ea typeface="黑体" pitchFamily="2" charset="-122"/>
              </a:rPr>
              <a:t>肌肉的种类及特点</a:t>
            </a:r>
          </a:p>
          <a:p>
            <a:pPr algn="l">
              <a:lnSpc>
                <a:spcPct val="130000"/>
              </a:lnSpc>
            </a:pPr>
            <a:r>
              <a:rPr lang="zh-CN" altLang="en-US" sz="3200" dirty="0">
                <a:latin typeface="黑体" pitchFamily="2" charset="-122"/>
                <a:ea typeface="黑体" pitchFamily="2" charset="-122"/>
              </a:rPr>
              <a:t>    动物的肌肉分三类：</a:t>
            </a:r>
          </a:p>
          <a:p>
            <a:pPr algn="l">
              <a:lnSpc>
                <a:spcPct val="130000"/>
              </a:lnSpc>
            </a:pPr>
            <a:r>
              <a:rPr lang="zh-CN" altLang="en-US" sz="3200" dirty="0">
                <a:latin typeface="黑体" pitchFamily="2" charset="-122"/>
                <a:ea typeface="黑体" pitchFamily="2" charset="-122"/>
              </a:rPr>
              <a:t>    </a:t>
            </a:r>
            <a:r>
              <a:rPr lang="zh-CN" altLang="en-US" sz="3200" dirty="0" smtClean="0">
                <a:solidFill>
                  <a:srgbClr val="CC0066"/>
                </a:solidFill>
                <a:latin typeface="黑体" pitchFamily="2" charset="-122"/>
                <a:ea typeface="黑体" pitchFamily="2" charset="-122"/>
              </a:rPr>
              <a:t>骨骼肌</a:t>
            </a:r>
            <a:r>
              <a:rPr lang="zh-CN" altLang="en-US" sz="3200" dirty="0">
                <a:solidFill>
                  <a:srgbClr val="CC0066"/>
                </a:solidFill>
                <a:latin typeface="黑体" pitchFamily="2" charset="-122"/>
                <a:ea typeface="黑体" pitchFamily="2" charset="-122"/>
              </a:rPr>
              <a:t>、心肌和平滑肌。</a:t>
            </a:r>
            <a:r>
              <a:rPr lang="zh-CN" altLang="en-US" sz="3200" dirty="0">
                <a:latin typeface="黑体" pitchFamily="2" charset="-122"/>
                <a:ea typeface="黑体" pitchFamily="2" charset="-122"/>
              </a:rPr>
              <a:t> </a:t>
            </a:r>
          </a:p>
          <a:p>
            <a:r>
              <a:rPr lang="zh-CN" altLang="en-US" sz="3200" dirty="0">
                <a:latin typeface="黑体" pitchFamily="2" charset="-122"/>
                <a:ea typeface="黑体" pitchFamily="2" charset="-122"/>
              </a:rPr>
              <a:t>    </a:t>
            </a:r>
            <a:r>
              <a:rPr lang="zh-CN" altLang="en-US" sz="3200" dirty="0" smtClean="0">
                <a:latin typeface="黑体" pitchFamily="2" charset="-122"/>
                <a:ea typeface="黑体" pitchFamily="2" charset="-122"/>
              </a:rPr>
              <a:t>骨骼肌</a:t>
            </a:r>
            <a:r>
              <a:rPr lang="zh-CN" altLang="en-US" sz="3200" dirty="0">
                <a:latin typeface="黑体" pitchFamily="2" charset="-122"/>
                <a:ea typeface="黑体" pitchFamily="2" charset="-122"/>
              </a:rPr>
              <a:t>、心肌是横纹肌，有明暗相间的条纹，但</a:t>
            </a:r>
            <a:r>
              <a:rPr lang="zh-CN" altLang="en-US" sz="3200" u="sng" dirty="0">
                <a:solidFill>
                  <a:schemeClr val="accent2"/>
                </a:solidFill>
                <a:latin typeface="黑体" pitchFamily="2" charset="-122"/>
                <a:ea typeface="黑体" pitchFamily="2" charset="-122"/>
              </a:rPr>
              <a:t>结构</a:t>
            </a:r>
            <a:r>
              <a:rPr lang="zh-CN" altLang="en-US" sz="3200" dirty="0">
                <a:solidFill>
                  <a:schemeClr val="accent2"/>
                </a:solidFill>
                <a:latin typeface="黑体" pitchFamily="2" charset="-122"/>
                <a:ea typeface="黑体" pitchFamily="2" charset="-122"/>
              </a:rPr>
              <a:t>、</a:t>
            </a:r>
            <a:r>
              <a:rPr lang="zh-CN" altLang="en-US" sz="3200" u="sng" dirty="0">
                <a:solidFill>
                  <a:schemeClr val="accent2"/>
                </a:solidFill>
                <a:latin typeface="黑体" pitchFamily="2" charset="-122"/>
                <a:ea typeface="黑体" pitchFamily="2" charset="-122"/>
              </a:rPr>
              <a:t>功能</a:t>
            </a:r>
            <a:r>
              <a:rPr lang="zh-CN" altLang="en-US" sz="3200" dirty="0">
                <a:solidFill>
                  <a:schemeClr val="accent2"/>
                </a:solidFill>
                <a:latin typeface="黑体" pitchFamily="2" charset="-122"/>
                <a:ea typeface="黑体" pitchFamily="2" charset="-122"/>
              </a:rPr>
              <a:t>以及</a:t>
            </a:r>
            <a:r>
              <a:rPr lang="zh-CN" altLang="en-US" sz="3200" u="sng" dirty="0">
                <a:solidFill>
                  <a:schemeClr val="accent2"/>
                </a:solidFill>
                <a:latin typeface="黑体" pitchFamily="2" charset="-122"/>
                <a:ea typeface="黑体" pitchFamily="2" charset="-122"/>
              </a:rPr>
              <a:t>力学性质</a:t>
            </a:r>
            <a:r>
              <a:rPr lang="zh-CN" altLang="en-US" sz="3200" dirty="0">
                <a:latin typeface="黑体" pitchFamily="2" charset="-122"/>
                <a:ea typeface="黑体" pitchFamily="2" charset="-122"/>
              </a:rPr>
              <a:t>不同</a:t>
            </a:r>
            <a:r>
              <a:rPr lang="zh-CN" altLang="en-US" sz="3200" dirty="0" smtClean="0">
                <a:latin typeface="黑体" pitchFamily="2" charset="-122"/>
                <a:ea typeface="黑体" pitchFamily="2" charset="-122"/>
              </a:rPr>
              <a:t>。</a:t>
            </a:r>
            <a:endParaRPr lang="zh-CN" altLang="en-US" sz="3200" dirty="0"/>
          </a:p>
          <a:p>
            <a:endParaRPr lang="zh-CN" altLang="en-US" sz="3600" dirty="0"/>
          </a:p>
        </p:txBody>
      </p:sp>
      <p:sp>
        <p:nvSpPr>
          <p:cNvPr id="3" name="Text Box 2"/>
          <p:cNvSpPr txBox="1">
            <a:spLocks noChangeArrowheads="1"/>
          </p:cNvSpPr>
          <p:nvPr/>
        </p:nvSpPr>
        <p:spPr bwMode="auto">
          <a:xfrm>
            <a:off x="428596" y="3643314"/>
            <a:ext cx="8501122" cy="2554545"/>
          </a:xfrm>
          <a:prstGeom prst="rect">
            <a:avLst/>
          </a:prstGeom>
          <a:noFill/>
          <a:ln w="9525">
            <a:noFill/>
            <a:miter lim="800000"/>
            <a:headEnd/>
            <a:tailEnd/>
          </a:ln>
          <a:effectLst/>
        </p:spPr>
        <p:txBody>
          <a:bodyPr wrap="square">
            <a:spAutoFit/>
          </a:bodyPr>
          <a:lstStyle/>
          <a:p>
            <a:r>
              <a:rPr lang="zh-CN" altLang="en-US" sz="4000" dirty="0" smtClean="0">
                <a:latin typeface="黑体" pitchFamily="2" charset="-122"/>
                <a:ea typeface="黑体" pitchFamily="2" charset="-122"/>
              </a:rPr>
              <a:t>肌肉</a:t>
            </a:r>
            <a:r>
              <a:rPr lang="zh-CN" altLang="en-US" sz="4000" dirty="0">
                <a:latin typeface="黑体" pitchFamily="2" charset="-122"/>
                <a:ea typeface="黑体" pitchFamily="2" charset="-122"/>
              </a:rPr>
              <a:t>既具有一般软组织材料的力学性质</a:t>
            </a:r>
            <a:r>
              <a:rPr lang="en-US" altLang="zh-CN" sz="4000" dirty="0">
                <a:latin typeface="Times New Roman"/>
                <a:ea typeface="黑体" pitchFamily="2" charset="-122"/>
              </a:rPr>
              <a:t>—</a:t>
            </a:r>
            <a:r>
              <a:rPr lang="zh-CN" altLang="en-US" sz="4000" dirty="0">
                <a:latin typeface="黑体" pitchFamily="2" charset="-122"/>
                <a:ea typeface="黑体" pitchFamily="2" charset="-122"/>
              </a:rPr>
              <a:t>拉伸承载、变形、松弛和蠕变，又有其独具特性 </a:t>
            </a:r>
            <a:r>
              <a:rPr lang="en-US" altLang="zh-CN" sz="4000" dirty="0">
                <a:latin typeface="Times New Roman"/>
                <a:ea typeface="黑体" pitchFamily="2" charset="-122"/>
              </a:rPr>
              <a:t>—</a:t>
            </a:r>
            <a:r>
              <a:rPr lang="zh-CN" altLang="en-US" sz="4000" dirty="0">
                <a:solidFill>
                  <a:srgbClr val="CC0066"/>
                </a:solidFill>
                <a:latin typeface="黑体" pitchFamily="2" charset="-122"/>
                <a:ea typeface="黑体" pitchFamily="2" charset="-122"/>
              </a:rPr>
              <a:t>主动收缩产生张力。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14348" y="357166"/>
            <a:ext cx="6736326" cy="6000792"/>
          </a:xfrm>
          <a:prstGeom prst="rect">
            <a:avLst/>
          </a:prstGeom>
          <a:noFill/>
          <a:ln w="9525">
            <a:noFill/>
            <a:miter lim="800000"/>
            <a:headEnd/>
            <a:tailEnd/>
          </a:ln>
          <a:effectLst/>
        </p:spPr>
      </p:pic>
      <p:pic>
        <p:nvPicPr>
          <p:cNvPr id="36866" name="Picture 2"/>
          <p:cNvPicPr>
            <a:picLocks noChangeAspect="1" noChangeArrowheads="1"/>
          </p:cNvPicPr>
          <p:nvPr/>
        </p:nvPicPr>
        <p:blipFill>
          <a:blip r:embed="rId3"/>
          <a:srcRect/>
          <a:stretch>
            <a:fillRect/>
          </a:stretch>
        </p:blipFill>
        <p:spPr bwMode="auto">
          <a:xfrm>
            <a:off x="6500813" y="214290"/>
            <a:ext cx="2643187" cy="51054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srcRect/>
          <a:stretch>
            <a:fillRect/>
          </a:stretch>
        </p:blipFill>
        <p:spPr bwMode="auto">
          <a:xfrm>
            <a:off x="126980" y="1071546"/>
            <a:ext cx="9017020" cy="50720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28596" y="285728"/>
            <a:ext cx="8153400" cy="2234458"/>
          </a:xfrm>
          <a:prstGeom prst="rect">
            <a:avLst/>
          </a:prstGeom>
          <a:noFill/>
          <a:ln w="9525">
            <a:noFill/>
            <a:miter lim="800000"/>
            <a:headEnd/>
            <a:tailEnd/>
          </a:ln>
          <a:effectLst/>
        </p:spPr>
        <p:txBody>
          <a:bodyPr>
            <a:spAutoFit/>
          </a:bodyPr>
          <a:lstStyle/>
          <a:p>
            <a:pPr>
              <a:lnSpc>
                <a:spcPct val="120000"/>
              </a:lnSpc>
              <a:spcBef>
                <a:spcPct val="0"/>
              </a:spcBef>
            </a:pPr>
            <a:r>
              <a:rPr lang="zh-CN" altLang="en-US" sz="4400" dirty="0" smtClean="0">
                <a:solidFill>
                  <a:srgbClr val="CC0066"/>
                </a:solidFill>
                <a:latin typeface="黑体" pitchFamily="2" charset="-122"/>
                <a:ea typeface="黑体" pitchFamily="2" charset="-122"/>
              </a:rPr>
              <a:t>负荷</a:t>
            </a:r>
            <a:r>
              <a:rPr lang="en-US" altLang="zh-CN" sz="4400" dirty="0">
                <a:solidFill>
                  <a:srgbClr val="CC0066"/>
                </a:solidFill>
                <a:latin typeface="黑体" pitchFamily="2" charset="-122"/>
                <a:ea typeface="黑体" pitchFamily="2" charset="-122"/>
              </a:rPr>
              <a:t>-</a:t>
            </a:r>
            <a:r>
              <a:rPr lang="zh-CN" altLang="en-US" sz="4400" dirty="0">
                <a:solidFill>
                  <a:srgbClr val="CC0066"/>
                </a:solidFill>
                <a:latin typeface="黑体" pitchFamily="2" charset="-122"/>
                <a:ea typeface="黑体" pitchFamily="2" charset="-122"/>
              </a:rPr>
              <a:t>速度</a:t>
            </a:r>
            <a:r>
              <a:rPr lang="zh-CN" altLang="en-US" sz="4400" dirty="0" smtClean="0">
                <a:solidFill>
                  <a:srgbClr val="CC0066"/>
                </a:solidFill>
                <a:latin typeface="黑体" pitchFamily="2" charset="-122"/>
                <a:ea typeface="黑体" pitchFamily="2" charset="-122"/>
              </a:rPr>
              <a:t>关系</a:t>
            </a:r>
            <a:r>
              <a:rPr lang="zh-CN" altLang="en-US" sz="3600" dirty="0" smtClean="0">
                <a:latin typeface="黑体" pitchFamily="2" charset="-122"/>
                <a:ea typeface="黑体" pitchFamily="2" charset="-122"/>
              </a:rPr>
              <a:t>     </a:t>
            </a:r>
            <a:endParaRPr lang="zh-CN" altLang="en-US" sz="3600" dirty="0">
              <a:latin typeface="黑体" pitchFamily="2" charset="-122"/>
              <a:ea typeface="黑体" pitchFamily="2" charset="-122"/>
            </a:endParaRPr>
          </a:p>
          <a:p>
            <a:pPr>
              <a:lnSpc>
                <a:spcPct val="120000"/>
              </a:lnSpc>
              <a:spcBef>
                <a:spcPct val="0"/>
              </a:spcBef>
            </a:pPr>
            <a:r>
              <a:rPr lang="zh-CN" altLang="en-US" sz="3600" dirty="0">
                <a:latin typeface="黑体" pitchFamily="2" charset="-122"/>
                <a:ea typeface="黑体" pitchFamily="2" charset="-122"/>
              </a:rPr>
              <a:t>    肌肉向心缩短或离心收缩延长的速度与恒定的负荷之间存在一定的关系。</a:t>
            </a:r>
          </a:p>
        </p:txBody>
      </p:sp>
      <p:sp>
        <p:nvSpPr>
          <p:cNvPr id="3" name="Rectangle 3"/>
          <p:cNvSpPr>
            <a:spLocks noChangeArrowheads="1"/>
          </p:cNvSpPr>
          <p:nvPr/>
        </p:nvSpPr>
        <p:spPr bwMode="auto">
          <a:xfrm>
            <a:off x="609600" y="2895600"/>
            <a:ext cx="2019300" cy="860425"/>
          </a:xfrm>
          <a:prstGeom prst="rect">
            <a:avLst/>
          </a:prstGeom>
          <a:noFill/>
          <a:ln w="9525">
            <a:noFill/>
            <a:miter lim="800000"/>
            <a:headEnd/>
            <a:tailEnd/>
          </a:ln>
          <a:effectLst/>
        </p:spPr>
        <p:txBody>
          <a:bodyPr wrap="none">
            <a:spAutoFit/>
          </a:bodyPr>
          <a:lstStyle/>
          <a:p>
            <a:pPr>
              <a:lnSpc>
                <a:spcPct val="140000"/>
              </a:lnSpc>
              <a:spcBef>
                <a:spcPct val="0"/>
              </a:spcBef>
            </a:pPr>
            <a:r>
              <a:rPr lang="zh-CN" altLang="en-US" sz="3600">
                <a:solidFill>
                  <a:srgbClr val="0066FF"/>
                </a:solidFill>
                <a:latin typeface="黑体" pitchFamily="2" charset="-122"/>
                <a:ea typeface="黑体" pitchFamily="2" charset="-122"/>
              </a:rPr>
              <a:t>向心缩短</a:t>
            </a:r>
          </a:p>
        </p:txBody>
      </p:sp>
      <p:sp>
        <p:nvSpPr>
          <p:cNvPr id="4" name="Rectangle 4"/>
          <p:cNvSpPr>
            <a:spLocks noChangeArrowheads="1"/>
          </p:cNvSpPr>
          <p:nvPr/>
        </p:nvSpPr>
        <p:spPr bwMode="auto">
          <a:xfrm>
            <a:off x="3357554" y="3000372"/>
            <a:ext cx="2019300" cy="1081088"/>
          </a:xfrm>
          <a:prstGeom prst="rect">
            <a:avLst/>
          </a:prstGeom>
          <a:noFill/>
          <a:ln w="9525">
            <a:noFill/>
            <a:miter lim="800000"/>
            <a:headEnd/>
            <a:tailEnd/>
          </a:ln>
          <a:effectLst/>
        </p:spPr>
        <p:txBody>
          <a:bodyPr wrap="none">
            <a:spAutoFit/>
          </a:bodyPr>
          <a:lstStyle/>
          <a:p>
            <a:r>
              <a:rPr lang="zh-CN" altLang="en-US" sz="3600" dirty="0">
                <a:solidFill>
                  <a:srgbClr val="0066FF"/>
                </a:solidFill>
                <a:latin typeface="黑体" pitchFamily="2" charset="-122"/>
                <a:ea typeface="黑体" pitchFamily="2" charset="-122"/>
              </a:rPr>
              <a:t>离心收缩</a:t>
            </a:r>
          </a:p>
        </p:txBody>
      </p:sp>
      <p:sp>
        <p:nvSpPr>
          <p:cNvPr id="5" name="Text Box 5"/>
          <p:cNvSpPr txBox="1">
            <a:spLocks noChangeArrowheads="1"/>
          </p:cNvSpPr>
          <p:nvPr/>
        </p:nvSpPr>
        <p:spPr bwMode="auto">
          <a:xfrm>
            <a:off x="6357950" y="3071810"/>
            <a:ext cx="2209800" cy="1081088"/>
          </a:xfrm>
          <a:prstGeom prst="rect">
            <a:avLst/>
          </a:prstGeom>
          <a:noFill/>
          <a:ln w="9525">
            <a:noFill/>
            <a:miter lim="800000"/>
            <a:headEnd/>
            <a:tailEnd/>
          </a:ln>
          <a:effectLst/>
        </p:spPr>
        <p:txBody>
          <a:bodyPr>
            <a:spAutoFit/>
          </a:bodyPr>
          <a:lstStyle/>
          <a:p>
            <a:r>
              <a:rPr lang="zh-CN" altLang="en-US" sz="3600" dirty="0">
                <a:solidFill>
                  <a:srgbClr val="0066FF"/>
                </a:solidFill>
                <a:ea typeface="黑体" pitchFamily="2" charset="-122"/>
              </a:rPr>
              <a:t>等长收缩</a:t>
            </a:r>
          </a:p>
        </p:txBody>
      </p:sp>
      <p:sp>
        <p:nvSpPr>
          <p:cNvPr id="6" name="Line 6"/>
          <p:cNvSpPr>
            <a:spLocks noChangeShapeType="1"/>
          </p:cNvSpPr>
          <p:nvPr/>
        </p:nvSpPr>
        <p:spPr bwMode="auto">
          <a:xfrm>
            <a:off x="1600200" y="3733800"/>
            <a:ext cx="0" cy="685800"/>
          </a:xfrm>
          <a:prstGeom prst="line">
            <a:avLst/>
          </a:prstGeom>
          <a:noFill/>
          <a:ln w="57150">
            <a:solidFill>
              <a:schemeClr val="tx1"/>
            </a:solidFill>
            <a:round/>
            <a:headEnd/>
            <a:tailEnd type="triangle" w="med" len="med"/>
          </a:ln>
          <a:effectLst/>
        </p:spPr>
        <p:txBody>
          <a:bodyPr>
            <a:spAutoFit/>
          </a:bodyPr>
          <a:lstStyle/>
          <a:p>
            <a:endParaRPr lang="en-US"/>
          </a:p>
        </p:txBody>
      </p:sp>
      <p:sp>
        <p:nvSpPr>
          <p:cNvPr id="7" name="Line 12"/>
          <p:cNvSpPr>
            <a:spLocks noChangeShapeType="1"/>
          </p:cNvSpPr>
          <p:nvPr/>
        </p:nvSpPr>
        <p:spPr bwMode="auto">
          <a:xfrm>
            <a:off x="7315200" y="3733800"/>
            <a:ext cx="0" cy="685800"/>
          </a:xfrm>
          <a:prstGeom prst="line">
            <a:avLst/>
          </a:prstGeom>
          <a:noFill/>
          <a:ln w="57150">
            <a:solidFill>
              <a:schemeClr val="tx1"/>
            </a:solidFill>
            <a:round/>
            <a:headEnd/>
            <a:tailEnd type="triangle" w="med" len="med"/>
          </a:ln>
          <a:effectLst/>
        </p:spPr>
        <p:txBody>
          <a:bodyPr>
            <a:spAutoFit/>
          </a:bodyPr>
          <a:lstStyle/>
          <a:p>
            <a:endParaRPr lang="en-US"/>
          </a:p>
        </p:txBody>
      </p:sp>
      <p:sp>
        <p:nvSpPr>
          <p:cNvPr id="8" name="Line 13"/>
          <p:cNvSpPr>
            <a:spLocks noChangeShapeType="1"/>
          </p:cNvSpPr>
          <p:nvPr/>
        </p:nvSpPr>
        <p:spPr bwMode="auto">
          <a:xfrm>
            <a:off x="4419600" y="3733800"/>
            <a:ext cx="0" cy="685800"/>
          </a:xfrm>
          <a:prstGeom prst="line">
            <a:avLst/>
          </a:prstGeom>
          <a:noFill/>
          <a:ln w="57150">
            <a:solidFill>
              <a:schemeClr val="tx1"/>
            </a:solidFill>
            <a:round/>
            <a:headEnd/>
            <a:tailEnd type="triangle" w="med" len="med"/>
          </a:ln>
          <a:effectLst/>
        </p:spPr>
        <p:txBody>
          <a:bodyPr>
            <a:spAutoFit/>
          </a:bodyPr>
          <a:lstStyle/>
          <a:p>
            <a:endParaRPr lang="en-US"/>
          </a:p>
        </p:txBody>
      </p:sp>
      <p:sp>
        <p:nvSpPr>
          <p:cNvPr id="9" name="Text Box 14"/>
          <p:cNvSpPr txBox="1">
            <a:spLocks noChangeArrowheads="1"/>
          </p:cNvSpPr>
          <p:nvPr/>
        </p:nvSpPr>
        <p:spPr bwMode="auto">
          <a:xfrm>
            <a:off x="0" y="4572000"/>
            <a:ext cx="3048000" cy="1349375"/>
          </a:xfrm>
          <a:prstGeom prst="rect">
            <a:avLst/>
          </a:prstGeom>
          <a:noFill/>
          <a:ln w="38100">
            <a:solidFill>
              <a:srgbClr val="800000"/>
            </a:solidFill>
            <a:miter lim="800000"/>
            <a:headEnd/>
            <a:tailEnd/>
          </a:ln>
          <a:effectLst/>
        </p:spPr>
        <p:txBody>
          <a:bodyPr>
            <a:spAutoFit/>
          </a:bodyPr>
          <a:lstStyle/>
          <a:p>
            <a:pPr>
              <a:lnSpc>
                <a:spcPct val="125000"/>
              </a:lnSpc>
              <a:spcBef>
                <a:spcPct val="0"/>
              </a:spcBef>
            </a:pPr>
            <a:r>
              <a:rPr lang="zh-CN" altLang="en-US" sz="3200">
                <a:ea typeface="黑体" pitchFamily="2" charset="-122"/>
              </a:rPr>
              <a:t>肌肉缩短，</a:t>
            </a:r>
          </a:p>
          <a:p>
            <a:pPr>
              <a:lnSpc>
                <a:spcPct val="125000"/>
              </a:lnSpc>
              <a:spcBef>
                <a:spcPct val="0"/>
              </a:spcBef>
            </a:pPr>
            <a:r>
              <a:rPr lang="zh-CN" altLang="en-US" sz="3200">
                <a:ea typeface="黑体" pitchFamily="2" charset="-122"/>
              </a:rPr>
              <a:t>产生关节运动</a:t>
            </a:r>
          </a:p>
        </p:txBody>
      </p:sp>
      <p:sp>
        <p:nvSpPr>
          <p:cNvPr id="10" name="Text Box 15"/>
          <p:cNvSpPr txBox="1">
            <a:spLocks noChangeArrowheads="1"/>
          </p:cNvSpPr>
          <p:nvPr/>
        </p:nvSpPr>
        <p:spPr bwMode="auto">
          <a:xfrm>
            <a:off x="3124200" y="4572000"/>
            <a:ext cx="3048000" cy="1349375"/>
          </a:xfrm>
          <a:prstGeom prst="rect">
            <a:avLst/>
          </a:prstGeom>
          <a:noFill/>
          <a:ln w="38100">
            <a:solidFill>
              <a:srgbClr val="993300"/>
            </a:solidFill>
            <a:miter lim="800000"/>
            <a:headEnd/>
            <a:tailEnd/>
          </a:ln>
          <a:effectLst/>
        </p:spPr>
        <p:txBody>
          <a:bodyPr>
            <a:spAutoFit/>
          </a:bodyPr>
          <a:lstStyle/>
          <a:p>
            <a:pPr>
              <a:lnSpc>
                <a:spcPct val="125000"/>
              </a:lnSpc>
              <a:spcBef>
                <a:spcPct val="0"/>
              </a:spcBef>
            </a:pPr>
            <a:r>
              <a:rPr lang="zh-CN" altLang="en-US" sz="3200">
                <a:ea typeface="黑体" pitchFamily="2" charset="-122"/>
              </a:rPr>
              <a:t>肌肉伸长，使关节运动减慢</a:t>
            </a:r>
          </a:p>
        </p:txBody>
      </p:sp>
      <p:sp>
        <p:nvSpPr>
          <p:cNvPr id="11" name="Text Box 16"/>
          <p:cNvSpPr txBox="1">
            <a:spLocks noChangeArrowheads="1"/>
          </p:cNvSpPr>
          <p:nvPr/>
        </p:nvSpPr>
        <p:spPr bwMode="auto">
          <a:xfrm>
            <a:off x="6096000" y="4572000"/>
            <a:ext cx="3048000" cy="1349375"/>
          </a:xfrm>
          <a:prstGeom prst="rect">
            <a:avLst/>
          </a:prstGeom>
          <a:noFill/>
          <a:ln w="38100">
            <a:solidFill>
              <a:srgbClr val="800000"/>
            </a:solidFill>
            <a:miter lim="800000"/>
            <a:headEnd/>
            <a:tailEnd/>
          </a:ln>
          <a:effectLst/>
        </p:spPr>
        <p:txBody>
          <a:bodyPr>
            <a:spAutoFit/>
          </a:bodyPr>
          <a:lstStyle/>
          <a:p>
            <a:pPr>
              <a:lnSpc>
                <a:spcPct val="125000"/>
              </a:lnSpc>
              <a:spcBef>
                <a:spcPct val="0"/>
              </a:spcBef>
            </a:pPr>
            <a:r>
              <a:rPr lang="zh-CN" altLang="en-US" sz="3200">
                <a:ea typeface="黑体" pitchFamily="2" charset="-122"/>
              </a:rPr>
              <a:t>肌肉不变，保持一定姿势</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4348" y="500042"/>
            <a:ext cx="7572428" cy="1754326"/>
          </a:xfrm>
          <a:prstGeom prst="rect">
            <a:avLst/>
          </a:prstGeom>
        </p:spPr>
        <p:txBody>
          <a:bodyPr wrap="square">
            <a:spAutoFit/>
          </a:bodyPr>
          <a:lstStyle/>
          <a:p>
            <a:r>
              <a:rPr lang="zh-CN" altLang="en-US" dirty="0" smtClean="0">
                <a:solidFill>
                  <a:srgbClr val="FF0000"/>
                </a:solidFill>
              </a:rPr>
              <a:t>股四头肌等长收缩练习</a:t>
            </a:r>
            <a:r>
              <a:rPr lang="zh-CN" altLang="en-US" dirty="0" smtClean="0"/>
              <a:t>，因为不用移动下肢，不必活动关节，所以是一种非常安全的练习。同时力度的大小自己可以随时调节和控制，可以多用一点力，疲劳或者疼痛也可以随时减小力度甚至停下来。所以对于</a:t>
            </a:r>
            <a:r>
              <a:rPr lang="zh-CN" altLang="en-US" dirty="0" smtClean="0">
                <a:solidFill>
                  <a:srgbClr val="FF0000"/>
                </a:solidFill>
              </a:rPr>
              <a:t>踝关节，膝关节，髋关节，下肢的骨折，关节置换之类的各种手术都是适用的</a:t>
            </a:r>
            <a:r>
              <a:rPr lang="zh-CN" altLang="en-US" dirty="0" smtClean="0"/>
              <a:t>，手术当天麻醉消退之后就可以开始练习。即使是肌肉或者肌腱本身的断裂缝合，在手术之后的</a:t>
            </a:r>
            <a:r>
              <a:rPr lang="en-US" altLang="zh-CN" dirty="0" smtClean="0"/>
              <a:t>2-3</a:t>
            </a:r>
            <a:r>
              <a:rPr lang="zh-CN" altLang="en-US" dirty="0" smtClean="0"/>
              <a:t>天，也可以进行轻柔的等长肌肉收缩放松练习。</a:t>
            </a:r>
            <a:endParaRPr lang="en-US" dirty="0"/>
          </a:p>
        </p:txBody>
      </p:sp>
      <p:pic>
        <p:nvPicPr>
          <p:cNvPr id="4" name="Picture 2" descr="http://n2.hdfimg.com/g1/M00/36/F4/oYYBAFU-AZmAfDizAACu7aEBCDo193.jpg"/>
          <p:cNvPicPr>
            <a:picLocks noChangeAspect="1" noChangeArrowheads="1"/>
          </p:cNvPicPr>
          <p:nvPr/>
        </p:nvPicPr>
        <p:blipFill>
          <a:blip r:embed="rId2"/>
          <a:srcRect/>
          <a:stretch>
            <a:fillRect/>
          </a:stretch>
        </p:blipFill>
        <p:spPr bwMode="auto">
          <a:xfrm>
            <a:off x="1714480" y="2857496"/>
            <a:ext cx="5429288" cy="3619525"/>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a:srcRect/>
          <a:stretch>
            <a:fillRect/>
          </a:stretch>
        </p:blipFill>
        <p:spPr bwMode="auto">
          <a:xfrm>
            <a:off x="785786" y="324987"/>
            <a:ext cx="7707454" cy="63187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81000" y="0"/>
            <a:ext cx="4572000" cy="6437313"/>
          </a:xfrm>
          <a:prstGeom prst="rect">
            <a:avLst/>
          </a:prstGeom>
          <a:noFill/>
          <a:ln w="9525">
            <a:noFill/>
            <a:miter lim="800000"/>
            <a:headEnd/>
            <a:tailEnd/>
          </a:ln>
          <a:effectLst/>
        </p:spPr>
        <p:txBody>
          <a:bodyPr>
            <a:spAutoFit/>
          </a:bodyPr>
          <a:lstStyle/>
          <a:p>
            <a:pPr>
              <a:lnSpc>
                <a:spcPct val="165000"/>
              </a:lnSpc>
              <a:spcBef>
                <a:spcPct val="0"/>
              </a:spcBef>
            </a:pPr>
            <a:r>
              <a:rPr lang="en-US" altLang="zh-CN" sz="3600" dirty="0">
                <a:latin typeface="黑体" pitchFamily="2" charset="-122"/>
                <a:ea typeface="黑体" pitchFamily="2" charset="-122"/>
              </a:rPr>
              <a:t>    </a:t>
            </a:r>
            <a:r>
              <a:rPr lang="zh-CN" altLang="en-US" sz="3600" dirty="0">
                <a:latin typeface="黑体" pitchFamily="2" charset="-122"/>
                <a:ea typeface="黑体" pitchFamily="2" charset="-122"/>
              </a:rPr>
              <a:t>当肌节处于松弛状态，静息长度</a:t>
            </a:r>
            <a:r>
              <a:rPr lang="zh-CN" altLang="en-US" sz="3600" dirty="0">
                <a:ea typeface="黑体" pitchFamily="2" charset="-122"/>
              </a:rPr>
              <a:t>（</a:t>
            </a:r>
            <a:r>
              <a:rPr lang="en-US" altLang="zh-CN" sz="3600" dirty="0">
                <a:ea typeface="黑体" pitchFamily="2" charset="-122"/>
              </a:rPr>
              <a:t>2.0</a:t>
            </a:r>
          </a:p>
          <a:p>
            <a:pPr>
              <a:lnSpc>
                <a:spcPct val="165000"/>
              </a:lnSpc>
              <a:spcBef>
                <a:spcPct val="0"/>
              </a:spcBef>
            </a:pPr>
            <a:r>
              <a:rPr lang="en-US" altLang="zh-CN" sz="3600" dirty="0">
                <a:ea typeface="黑体" pitchFamily="2" charset="-122"/>
              </a:rPr>
              <a:t>—2.25μm)</a:t>
            </a:r>
            <a:r>
              <a:rPr lang="zh-CN" altLang="en-US" sz="3600" dirty="0">
                <a:ea typeface="黑体" pitchFamily="2" charset="-122"/>
              </a:rPr>
              <a:t>时</a:t>
            </a:r>
            <a:r>
              <a:rPr lang="zh-CN" altLang="en-US" sz="3600" dirty="0">
                <a:latin typeface="黑体" pitchFamily="2" charset="-122"/>
                <a:ea typeface="黑体" pitchFamily="2" charset="-122"/>
              </a:rPr>
              <a:t>，肌肉能产生最大的张力，</a:t>
            </a:r>
            <a:r>
              <a:rPr lang="zh-CN" altLang="en-US" sz="3600" dirty="0">
                <a:solidFill>
                  <a:srgbClr val="800000"/>
                </a:solidFill>
                <a:latin typeface="黑体" pitchFamily="2" charset="-122"/>
                <a:ea typeface="黑体" pitchFamily="2" charset="-122"/>
              </a:rPr>
              <a:t>因为</a:t>
            </a:r>
            <a:r>
              <a:rPr lang="zh-CN" altLang="en-US" sz="3600" dirty="0">
                <a:latin typeface="黑体" pitchFamily="2" charset="-122"/>
                <a:ea typeface="黑体" pitchFamily="2" charset="-122"/>
              </a:rPr>
              <a:t>这时粗细肌丝相互重叠得最充分，横桥的数量最多。</a:t>
            </a:r>
          </a:p>
        </p:txBody>
      </p:sp>
      <p:graphicFrame>
        <p:nvGraphicFramePr>
          <p:cNvPr id="3" name="Object 3"/>
          <p:cNvGraphicFramePr>
            <a:graphicFrameLocks noChangeAspect="1"/>
          </p:cNvGraphicFramePr>
          <p:nvPr/>
        </p:nvGraphicFramePr>
        <p:xfrm>
          <a:off x="5292725" y="981075"/>
          <a:ext cx="3514725" cy="1220788"/>
        </p:xfrm>
        <a:graphic>
          <a:graphicData uri="http://schemas.openxmlformats.org/presentationml/2006/ole">
            <p:oleObj spid="_x0000_s47106" name="位图图像" r:id="rId3" imgW="2905531" imgH="1009791" progId="PBrush">
              <p:embed/>
            </p:oleObj>
          </a:graphicData>
        </a:graphic>
      </p:graphicFrame>
      <p:pic>
        <p:nvPicPr>
          <p:cNvPr id="4" name="Picture 7"/>
          <p:cNvPicPr>
            <a:picLocks noChangeAspect="1" noChangeArrowheads="1"/>
          </p:cNvPicPr>
          <p:nvPr/>
        </p:nvPicPr>
        <p:blipFill>
          <a:blip r:embed="rId4"/>
          <a:srcRect/>
          <a:stretch>
            <a:fillRect/>
          </a:stretch>
        </p:blipFill>
        <p:spPr bwMode="auto">
          <a:xfrm>
            <a:off x="4705350" y="2924175"/>
            <a:ext cx="4438650" cy="104775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04800" y="685800"/>
            <a:ext cx="4191000" cy="5656263"/>
          </a:xfrm>
          <a:prstGeom prst="rect">
            <a:avLst/>
          </a:prstGeom>
          <a:noFill/>
          <a:ln w="9525">
            <a:noFill/>
            <a:miter lim="800000"/>
            <a:headEnd/>
            <a:tailEnd/>
          </a:ln>
          <a:effectLst/>
        </p:spPr>
        <p:txBody>
          <a:bodyPr>
            <a:spAutoFit/>
          </a:bodyPr>
          <a:lstStyle/>
          <a:p>
            <a:pPr>
              <a:lnSpc>
                <a:spcPct val="125000"/>
              </a:lnSpc>
              <a:spcBef>
                <a:spcPct val="0"/>
              </a:spcBef>
            </a:pPr>
            <a:r>
              <a:rPr lang="en-US" altLang="zh-CN" sz="3600" dirty="0">
                <a:latin typeface="黑体" pitchFamily="2" charset="-122"/>
                <a:ea typeface="黑体" pitchFamily="2" charset="-122"/>
              </a:rPr>
              <a:t>    </a:t>
            </a:r>
            <a:r>
              <a:rPr lang="zh-CN" altLang="en-US" sz="3200" dirty="0">
                <a:latin typeface="黑体" pitchFamily="2" charset="-122"/>
                <a:ea typeface="黑体" pitchFamily="2" charset="-122"/>
              </a:rPr>
              <a:t>如果肌肉被拉长超过了静息长度，张力也逐渐下降。</a:t>
            </a:r>
            <a:r>
              <a:rPr lang="zh-CN" altLang="en-US" sz="3200" dirty="0">
                <a:solidFill>
                  <a:srgbClr val="800000"/>
                </a:solidFill>
                <a:latin typeface="黑体" pitchFamily="2" charset="-122"/>
                <a:ea typeface="黑体" pitchFamily="2" charset="-122"/>
              </a:rPr>
              <a:t>因为</a:t>
            </a:r>
            <a:r>
              <a:rPr lang="zh-CN" altLang="en-US" sz="3200" dirty="0">
                <a:latin typeface="黑体" pitchFamily="2" charset="-122"/>
                <a:ea typeface="黑体" pitchFamily="2" charset="-122"/>
              </a:rPr>
              <a:t>此时肌节被拉长，肌丝间的接触少张力会降低。肌节的长度约为</a:t>
            </a:r>
            <a:r>
              <a:rPr lang="en-US" altLang="zh-CN" sz="3200" dirty="0">
                <a:latin typeface="黑体" pitchFamily="2" charset="-122"/>
                <a:ea typeface="黑体" pitchFamily="2" charset="-122"/>
              </a:rPr>
              <a:t>3.6μm</a:t>
            </a:r>
            <a:r>
              <a:rPr lang="zh-CN" altLang="en-US" sz="3200" dirty="0">
                <a:latin typeface="黑体" pitchFamily="2" charset="-122"/>
                <a:ea typeface="黑体" pitchFamily="2" charset="-122"/>
              </a:rPr>
              <a:t>时，肌丝间几乎没有重叠，所以不能产生主动张力。</a:t>
            </a:r>
          </a:p>
        </p:txBody>
      </p:sp>
      <p:graphicFrame>
        <p:nvGraphicFramePr>
          <p:cNvPr id="3" name="Object 3"/>
          <p:cNvGraphicFramePr>
            <a:graphicFrameLocks noChangeAspect="1"/>
          </p:cNvGraphicFramePr>
          <p:nvPr/>
        </p:nvGraphicFramePr>
        <p:xfrm>
          <a:off x="5105400" y="838200"/>
          <a:ext cx="3333750" cy="1466850"/>
        </p:xfrm>
        <a:graphic>
          <a:graphicData uri="http://schemas.openxmlformats.org/presentationml/2006/ole">
            <p:oleObj spid="_x0000_s48130" name="位图图像" r:id="rId3" imgW="3333333" imgH="1467055" progId="PBrush">
              <p:embed/>
            </p:oleObj>
          </a:graphicData>
        </a:graphic>
      </p:graphicFrame>
      <p:pic>
        <p:nvPicPr>
          <p:cNvPr id="4" name="Picture 5"/>
          <p:cNvPicPr>
            <a:picLocks noChangeAspect="1" noChangeArrowheads="1"/>
          </p:cNvPicPr>
          <p:nvPr/>
        </p:nvPicPr>
        <p:blipFill>
          <a:blip r:embed="rId4"/>
          <a:srcRect/>
          <a:stretch>
            <a:fillRect/>
          </a:stretch>
        </p:blipFill>
        <p:spPr bwMode="auto">
          <a:xfrm>
            <a:off x="4152900" y="3143248"/>
            <a:ext cx="4991100" cy="809625"/>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81000" y="609600"/>
            <a:ext cx="3733800" cy="5578475"/>
          </a:xfrm>
          <a:prstGeom prst="rect">
            <a:avLst/>
          </a:prstGeom>
          <a:noFill/>
          <a:ln w="9525">
            <a:noFill/>
            <a:miter lim="800000"/>
            <a:headEnd/>
            <a:tailEnd/>
          </a:ln>
          <a:effectLst/>
        </p:spPr>
        <p:txBody>
          <a:bodyPr>
            <a:spAutoFit/>
          </a:bodyPr>
          <a:lstStyle/>
          <a:p>
            <a:pPr>
              <a:lnSpc>
                <a:spcPct val="125000"/>
              </a:lnSpc>
              <a:spcBef>
                <a:spcPct val="0"/>
              </a:spcBef>
            </a:pPr>
            <a:r>
              <a:rPr lang="zh-CN" altLang="en-US" sz="3200" dirty="0">
                <a:ea typeface="黑体" pitchFamily="2" charset="-122"/>
              </a:rPr>
              <a:t>如果肌纤维的长度过短，张力开始慢慢下降然后迅速降低。</a:t>
            </a:r>
            <a:r>
              <a:rPr lang="zh-CN" altLang="en-US" sz="3200" dirty="0">
                <a:solidFill>
                  <a:srgbClr val="800000"/>
                </a:solidFill>
                <a:ea typeface="黑体" pitchFamily="2" charset="-122"/>
              </a:rPr>
              <a:t>因为</a:t>
            </a:r>
            <a:r>
              <a:rPr lang="zh-CN" altLang="en-US" sz="3200" dirty="0">
                <a:ea typeface="黑体" pitchFamily="2" charset="-122"/>
              </a:rPr>
              <a:t>肌丝过度重叠干扰了横桥的形成。肌节的长度小于</a:t>
            </a:r>
            <a:r>
              <a:rPr lang="en-US" altLang="zh-CN" sz="3200" dirty="0">
                <a:latin typeface="黑体" pitchFamily="2" charset="-122"/>
                <a:ea typeface="黑体" pitchFamily="2" charset="-122"/>
              </a:rPr>
              <a:t>1.65μm</a:t>
            </a:r>
            <a:r>
              <a:rPr lang="zh-CN" altLang="en-US" sz="3200" dirty="0">
                <a:latin typeface="黑体" pitchFamily="2" charset="-122"/>
                <a:ea typeface="黑体" pitchFamily="2" charset="-122"/>
              </a:rPr>
              <a:t>时，粗肌丝滑到了</a:t>
            </a:r>
            <a:r>
              <a:rPr lang="en-US" altLang="zh-CN" sz="3200" dirty="0">
                <a:latin typeface="黑体" pitchFamily="2" charset="-122"/>
                <a:ea typeface="黑体" pitchFamily="2" charset="-122"/>
              </a:rPr>
              <a:t>Z</a:t>
            </a:r>
            <a:r>
              <a:rPr lang="zh-CN" altLang="en-US" sz="3200" dirty="0">
                <a:latin typeface="黑体" pitchFamily="2" charset="-122"/>
                <a:ea typeface="黑体" pitchFamily="2" charset="-122"/>
              </a:rPr>
              <a:t>线，这时张力大幅度降低。</a:t>
            </a:r>
          </a:p>
        </p:txBody>
      </p:sp>
      <p:graphicFrame>
        <p:nvGraphicFramePr>
          <p:cNvPr id="3" name="Object 3"/>
          <p:cNvGraphicFramePr>
            <a:graphicFrameLocks noChangeAspect="1"/>
          </p:cNvGraphicFramePr>
          <p:nvPr/>
        </p:nvGraphicFramePr>
        <p:xfrm>
          <a:off x="4876800" y="830263"/>
          <a:ext cx="3552825" cy="1808162"/>
        </p:xfrm>
        <a:graphic>
          <a:graphicData uri="http://schemas.openxmlformats.org/presentationml/2006/ole">
            <p:oleObj spid="_x0000_s49154" name="位图图像" r:id="rId3" imgW="2638095" imgH="1343212" progId="PBrush">
              <p:embed/>
            </p:oleObj>
          </a:graphicData>
        </a:graphic>
      </p:graphicFrame>
      <p:pic>
        <p:nvPicPr>
          <p:cNvPr id="4" name="Picture 4"/>
          <p:cNvPicPr>
            <a:picLocks noChangeAspect="1" noChangeArrowheads="1"/>
          </p:cNvPicPr>
          <p:nvPr/>
        </p:nvPicPr>
        <p:blipFill>
          <a:blip r:embed="rId4">
            <a:lum bright="-60000" contrast="78000"/>
          </a:blip>
          <a:srcRect/>
          <a:stretch>
            <a:fillRect/>
          </a:stretch>
        </p:blipFill>
        <p:spPr bwMode="auto">
          <a:xfrm>
            <a:off x="4535488" y="3500438"/>
            <a:ext cx="4608512" cy="928687"/>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28596" y="285728"/>
            <a:ext cx="7842272" cy="4411278"/>
          </a:xfrm>
          <a:prstGeom prst="rect">
            <a:avLst/>
          </a:prstGeom>
          <a:noFill/>
          <a:ln w="9525">
            <a:noFill/>
            <a:miter lim="800000"/>
            <a:headEnd/>
            <a:tailEnd/>
          </a:ln>
          <a:effectLst/>
        </p:spPr>
      </p:pic>
      <p:pic>
        <p:nvPicPr>
          <p:cNvPr id="2" name="Picture 2"/>
          <p:cNvPicPr>
            <a:picLocks noChangeAspect="1" noChangeArrowheads="1"/>
          </p:cNvPicPr>
          <p:nvPr/>
        </p:nvPicPr>
        <p:blipFill>
          <a:blip r:embed="rId3"/>
          <a:srcRect/>
          <a:stretch>
            <a:fillRect/>
          </a:stretch>
        </p:blipFill>
        <p:spPr bwMode="auto">
          <a:xfrm>
            <a:off x="500034" y="4714884"/>
            <a:ext cx="6858048" cy="1406334"/>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642910" y="6215082"/>
            <a:ext cx="6500858" cy="580434"/>
          </a:xfrm>
          <a:prstGeom prst="rect">
            <a:avLst/>
          </a:prstGeom>
          <a:noFill/>
          <a:ln w="9525">
            <a:noFill/>
            <a:miter lim="800000"/>
            <a:headEnd/>
            <a:tailEnd/>
          </a:ln>
          <a:effectLst/>
        </p:spPr>
      </p:pic>
      <p:sp>
        <p:nvSpPr>
          <p:cNvPr id="5" name="矩形 4"/>
          <p:cNvSpPr/>
          <p:nvPr/>
        </p:nvSpPr>
        <p:spPr>
          <a:xfrm>
            <a:off x="1785918" y="5929330"/>
            <a:ext cx="557216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476250"/>
            <a:ext cx="9145588" cy="6132513"/>
          </a:xfrm>
          <a:prstGeom prst="rect">
            <a:avLst/>
          </a:prstGeom>
          <a:noFill/>
          <a:ln w="9525">
            <a:noFill/>
            <a:miter lim="800000"/>
            <a:headEnd/>
            <a:tailEnd/>
          </a:ln>
          <a:effectLst/>
        </p:spPr>
        <p:txBody>
          <a:bodyPr>
            <a:spAutoFit/>
          </a:bodyPr>
          <a:lstStyle/>
          <a:p>
            <a:pPr algn="l">
              <a:lnSpc>
                <a:spcPct val="190000"/>
              </a:lnSpc>
              <a:spcBef>
                <a:spcPct val="0"/>
              </a:spcBef>
            </a:pPr>
            <a:r>
              <a:rPr lang="en-US" altLang="zh-CN" sz="3200" dirty="0">
                <a:latin typeface="黑体" pitchFamily="2" charset="-122"/>
                <a:ea typeface="黑体" pitchFamily="2" charset="-122"/>
              </a:rPr>
              <a:t>    </a:t>
            </a:r>
            <a:r>
              <a:rPr lang="zh-CN" altLang="en-US" sz="3200" dirty="0">
                <a:latin typeface="黑体" pitchFamily="2" charset="-122"/>
                <a:ea typeface="黑体" pitchFamily="2" charset="-122"/>
              </a:rPr>
              <a:t>神经脉冲、电脉冲或化学刺激下，肌肉收缩产生张力，每次激发可持续数十至数百毫秒。</a:t>
            </a:r>
          </a:p>
          <a:p>
            <a:pPr>
              <a:lnSpc>
                <a:spcPct val="190000"/>
              </a:lnSpc>
              <a:spcBef>
                <a:spcPct val="0"/>
              </a:spcBef>
            </a:pPr>
            <a:r>
              <a:rPr lang="zh-CN" altLang="en-US" sz="3200" dirty="0">
                <a:solidFill>
                  <a:srgbClr val="CC0066"/>
                </a:solidFill>
              </a:rPr>
              <a:t>       </a:t>
            </a:r>
            <a:r>
              <a:rPr lang="zh-CN" altLang="en-US" sz="3200" dirty="0">
                <a:solidFill>
                  <a:srgbClr val="CC0066"/>
                </a:solidFill>
                <a:latin typeface="黑体" pitchFamily="2" charset="-122"/>
                <a:ea typeface="黑体" pitchFamily="2" charset="-122"/>
              </a:rPr>
              <a:t>骨骼肌的最大特点</a:t>
            </a:r>
            <a:r>
              <a:rPr lang="en-US" altLang="zh-CN" sz="3200" dirty="0">
                <a:solidFill>
                  <a:srgbClr val="CC0066"/>
                </a:solidFill>
                <a:latin typeface="黑体" pitchFamily="2" charset="-122"/>
                <a:ea typeface="黑体" pitchFamily="2" charset="-122"/>
              </a:rPr>
              <a:t>:</a:t>
            </a:r>
          </a:p>
          <a:p>
            <a:pPr>
              <a:lnSpc>
                <a:spcPct val="190000"/>
              </a:lnSpc>
              <a:spcBef>
                <a:spcPct val="0"/>
              </a:spcBef>
            </a:pPr>
            <a:r>
              <a:rPr lang="en-US" altLang="zh-CN" sz="3200" dirty="0">
                <a:latin typeface="黑体" pitchFamily="2" charset="-122"/>
                <a:ea typeface="黑体" pitchFamily="2" charset="-122"/>
              </a:rPr>
              <a:t>    </a:t>
            </a:r>
            <a:r>
              <a:rPr lang="zh-CN" altLang="en-US" sz="3200" dirty="0">
                <a:solidFill>
                  <a:schemeClr val="accent2"/>
                </a:solidFill>
                <a:latin typeface="黑体" pitchFamily="2" charset="-122"/>
                <a:ea typeface="黑体" pitchFamily="2" charset="-122"/>
              </a:rPr>
              <a:t>刺激频率越高，产生的张力越大。当频率足够高（高于</a:t>
            </a:r>
            <a:r>
              <a:rPr lang="en-US" altLang="zh-CN" sz="3200" dirty="0">
                <a:solidFill>
                  <a:schemeClr val="accent2"/>
                </a:solidFill>
                <a:latin typeface="黑体" pitchFamily="2" charset="-122"/>
                <a:ea typeface="黑体" pitchFamily="2" charset="-122"/>
              </a:rPr>
              <a:t>100Hz</a:t>
            </a:r>
            <a:r>
              <a:rPr lang="zh-CN" altLang="en-US" sz="3200" dirty="0">
                <a:solidFill>
                  <a:schemeClr val="accent2"/>
                </a:solidFill>
                <a:latin typeface="黑体" pitchFamily="2" charset="-122"/>
                <a:ea typeface="黑体" pitchFamily="2" charset="-122"/>
              </a:rPr>
              <a:t>）时，张力达到最大值，且不再也不随时间而改变，这种状态称为挛缩或强直。</a:t>
            </a:r>
          </a:p>
          <a:p>
            <a:pPr algn="l">
              <a:lnSpc>
                <a:spcPct val="100000"/>
              </a:lnSpc>
              <a:spcBef>
                <a:spcPct val="0"/>
              </a:spcBef>
            </a:pPr>
            <a:r>
              <a:rPr lang="zh-CN" altLang="en-US" sz="3200" dirty="0">
                <a:latin typeface="黑体" pitchFamily="2" charset="-122"/>
                <a:ea typeface="黑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785786" y="0"/>
            <a:ext cx="7943850" cy="3705225"/>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642910" y="3695700"/>
            <a:ext cx="8001000" cy="3162300"/>
          </a:xfrm>
          <a:prstGeom prst="rect">
            <a:avLst/>
          </a:prstGeom>
          <a:noFill/>
          <a:ln w="9525">
            <a:noFill/>
            <a:miter lim="800000"/>
            <a:headEnd/>
            <a:tailEnd/>
          </a:ln>
          <a:effectLst/>
        </p:spPr>
      </p:pic>
      <p:sp>
        <p:nvSpPr>
          <p:cNvPr id="4" name="矩形 3"/>
          <p:cNvSpPr/>
          <p:nvPr/>
        </p:nvSpPr>
        <p:spPr>
          <a:xfrm>
            <a:off x="4429124" y="3929066"/>
            <a:ext cx="2731838" cy="369332"/>
          </a:xfrm>
          <a:prstGeom prst="rect">
            <a:avLst/>
          </a:prstGeom>
        </p:spPr>
        <p:txBody>
          <a:bodyPr wrap="none">
            <a:spAutoFit/>
          </a:bodyPr>
          <a:lstStyle/>
          <a:p>
            <a:r>
              <a:rPr lang="zh-CN" altLang="en-US" dirty="0" smtClean="0">
                <a:solidFill>
                  <a:srgbClr val="FF0000"/>
                </a:solidFill>
              </a:rPr>
              <a:t>慢缩肌纤维</a:t>
            </a:r>
            <a:r>
              <a:rPr lang="zh-CN" altLang="en-US" dirty="0" smtClean="0"/>
              <a:t>、</a:t>
            </a:r>
            <a:r>
              <a:rPr lang="zh-CN" altLang="en-US" b="1" dirty="0" smtClean="0"/>
              <a:t>慢氧化纤维</a:t>
            </a:r>
            <a:endParaRPr lang="en-US" dirty="0"/>
          </a:p>
        </p:txBody>
      </p:sp>
      <p:sp>
        <p:nvSpPr>
          <p:cNvPr id="5" name="矩形 4"/>
          <p:cNvSpPr/>
          <p:nvPr/>
        </p:nvSpPr>
        <p:spPr>
          <a:xfrm>
            <a:off x="5286380" y="5857892"/>
            <a:ext cx="2731838" cy="369332"/>
          </a:xfrm>
          <a:prstGeom prst="rect">
            <a:avLst/>
          </a:prstGeom>
        </p:spPr>
        <p:txBody>
          <a:bodyPr wrap="none">
            <a:spAutoFit/>
          </a:bodyPr>
          <a:lstStyle/>
          <a:p>
            <a:r>
              <a:rPr lang="zh-CN" altLang="en-US" dirty="0" smtClean="0">
                <a:solidFill>
                  <a:srgbClr val="FF0000"/>
                </a:solidFill>
              </a:rPr>
              <a:t>快缩肌纤维</a:t>
            </a:r>
            <a:r>
              <a:rPr lang="zh-CN" altLang="en-US" dirty="0" smtClean="0"/>
              <a:t>或</a:t>
            </a:r>
            <a:r>
              <a:rPr lang="zh-CN" altLang="en-US" b="1" dirty="0" smtClean="0"/>
              <a:t>快解醣纤维</a:t>
            </a:r>
            <a:endParaRPr lang="en-US" dirty="0"/>
          </a:p>
        </p:txBody>
      </p:sp>
      <p:sp>
        <p:nvSpPr>
          <p:cNvPr id="6" name="矩形 5"/>
          <p:cNvSpPr/>
          <p:nvPr/>
        </p:nvSpPr>
        <p:spPr>
          <a:xfrm>
            <a:off x="357158" y="5143512"/>
            <a:ext cx="881973" cy="369332"/>
          </a:xfrm>
          <a:prstGeom prst="rect">
            <a:avLst/>
          </a:prstGeom>
        </p:spPr>
        <p:txBody>
          <a:bodyPr wrap="none">
            <a:spAutoFit/>
          </a:bodyPr>
          <a:lstStyle/>
          <a:p>
            <a:r>
              <a:rPr lang="zh-CN" altLang="en-US" b="1" dirty="0" smtClean="0"/>
              <a:t>中间肌</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28"/>
          <p:cNvPicPr>
            <a:picLocks noChangeAspect="1" noChangeArrowheads="1"/>
          </p:cNvPicPr>
          <p:nvPr/>
        </p:nvPicPr>
        <p:blipFill>
          <a:blip r:embed="rId2"/>
          <a:srcRect/>
          <a:stretch>
            <a:fillRect/>
          </a:stretch>
        </p:blipFill>
        <p:spPr bwMode="auto">
          <a:xfrm>
            <a:off x="1371600" y="720725"/>
            <a:ext cx="6934200" cy="6137275"/>
          </a:xfrm>
          <a:prstGeom prst="rect">
            <a:avLst/>
          </a:prstGeom>
          <a:noFill/>
        </p:spPr>
      </p:pic>
      <p:sp>
        <p:nvSpPr>
          <p:cNvPr id="3" name="Text Box 1034"/>
          <p:cNvSpPr txBox="1">
            <a:spLocks noChangeArrowheads="1"/>
          </p:cNvSpPr>
          <p:nvPr/>
        </p:nvSpPr>
        <p:spPr bwMode="auto">
          <a:xfrm>
            <a:off x="1500166" y="357166"/>
            <a:ext cx="6096000" cy="519113"/>
          </a:xfrm>
          <a:prstGeom prst="rect">
            <a:avLst/>
          </a:prstGeom>
          <a:noFill/>
          <a:ln w="9525">
            <a:noFill/>
            <a:miter lim="800000"/>
            <a:headEnd/>
            <a:tailEnd/>
          </a:ln>
          <a:effectLst/>
        </p:spPr>
        <p:txBody>
          <a:bodyPr>
            <a:spAutoFit/>
          </a:bodyPr>
          <a:lstStyle/>
          <a:p>
            <a:pPr>
              <a:lnSpc>
                <a:spcPct val="100000"/>
              </a:lnSpc>
              <a:spcBef>
                <a:spcPct val="0"/>
              </a:spcBef>
            </a:pPr>
            <a:r>
              <a:rPr lang="zh-CN" altLang="en-US" sz="2800" dirty="0">
                <a:solidFill>
                  <a:srgbClr val="800000"/>
                </a:solidFill>
                <a:ea typeface="黑体" pitchFamily="2" charset="-122"/>
              </a:rPr>
              <a:t>收缩力不随时间和频率变化</a:t>
            </a:r>
            <a:r>
              <a:rPr lang="en-US" altLang="zh-CN" sz="2800" dirty="0">
                <a:solidFill>
                  <a:srgbClr val="800000"/>
                </a:solidFill>
                <a:ea typeface="黑体" pitchFamily="2" charset="-122"/>
              </a:rPr>
              <a:t>——</a:t>
            </a:r>
            <a:r>
              <a:rPr lang="zh-CN" altLang="en-US" sz="2800" dirty="0">
                <a:solidFill>
                  <a:srgbClr val="800000"/>
                </a:solidFill>
                <a:ea typeface="黑体" pitchFamily="2" charset="-122"/>
              </a:rPr>
              <a:t>挛缩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71406" y="357166"/>
            <a:ext cx="3982199" cy="5205431"/>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a:srcRect/>
          <a:stretch>
            <a:fillRect/>
          </a:stretch>
        </p:blipFill>
        <p:spPr bwMode="auto">
          <a:xfrm>
            <a:off x="3214678" y="1643050"/>
            <a:ext cx="5843896" cy="2246575"/>
          </a:xfrm>
          <a:prstGeom prst="rect">
            <a:avLst/>
          </a:prstGeom>
          <a:noFill/>
          <a:ln w="9525">
            <a:noFill/>
            <a:miter lim="800000"/>
            <a:headEnd/>
            <a:tailEnd/>
          </a:ln>
          <a:effectLst/>
        </p:spPr>
      </p:pic>
      <p:sp>
        <p:nvSpPr>
          <p:cNvPr id="4" name="TextBox 3"/>
          <p:cNvSpPr txBox="1"/>
          <p:nvPr/>
        </p:nvSpPr>
        <p:spPr>
          <a:xfrm>
            <a:off x="7143768" y="3786190"/>
            <a:ext cx="1428760" cy="369332"/>
          </a:xfrm>
          <a:prstGeom prst="rect">
            <a:avLst/>
          </a:prstGeom>
          <a:noFill/>
        </p:spPr>
        <p:txBody>
          <a:bodyPr wrap="square" rtlCol="0">
            <a:spAutoFit/>
          </a:bodyPr>
          <a:lstStyle/>
          <a:p>
            <a:r>
              <a:rPr lang="zh-CN" altLang="en-US" dirty="0" smtClean="0"/>
              <a:t>强直性收缩</a:t>
            </a:r>
            <a:endParaRPr lang="en-US" dirty="0"/>
          </a:p>
        </p:txBody>
      </p:sp>
      <p:sp>
        <p:nvSpPr>
          <p:cNvPr id="5" name="矩形 4"/>
          <p:cNvSpPr/>
          <p:nvPr/>
        </p:nvSpPr>
        <p:spPr>
          <a:xfrm>
            <a:off x="7143768" y="4143380"/>
            <a:ext cx="1338828" cy="369332"/>
          </a:xfrm>
          <a:prstGeom prst="rect">
            <a:avLst/>
          </a:prstGeom>
        </p:spPr>
        <p:txBody>
          <a:bodyPr wrap="none">
            <a:spAutoFit/>
          </a:bodyPr>
          <a:lstStyle/>
          <a:p>
            <a:r>
              <a:rPr lang="zh-CN" altLang="en-US" dirty="0" smtClean="0"/>
              <a:t>强直性张力</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457200" y="533400"/>
            <a:ext cx="8305800" cy="2616101"/>
          </a:xfrm>
          <a:prstGeom prst="rect">
            <a:avLst/>
          </a:prstGeom>
          <a:noFill/>
          <a:ln w="9525">
            <a:noFill/>
            <a:miter lim="800000"/>
            <a:headEnd/>
            <a:tailEnd/>
          </a:ln>
          <a:effectLst/>
        </p:spPr>
        <p:txBody>
          <a:bodyPr>
            <a:spAutoFit/>
          </a:bodyPr>
          <a:lstStyle/>
          <a:p>
            <a:r>
              <a:rPr lang="zh-CN" altLang="en-US" sz="2800" dirty="0" smtClean="0">
                <a:solidFill>
                  <a:srgbClr val="CC0066"/>
                </a:solidFill>
                <a:latin typeface="黑体" pitchFamily="2" charset="-122"/>
                <a:ea typeface="黑体" pitchFamily="2" charset="-122"/>
              </a:rPr>
              <a:t>骨骼肌</a:t>
            </a:r>
            <a:r>
              <a:rPr lang="zh-CN" altLang="en-US" sz="2800" dirty="0">
                <a:solidFill>
                  <a:srgbClr val="CC0066"/>
                </a:solidFill>
                <a:latin typeface="黑体" pitchFamily="2" charset="-122"/>
                <a:ea typeface="黑体" pitchFamily="2" charset="-122"/>
              </a:rPr>
              <a:t>结构的</a:t>
            </a:r>
            <a:r>
              <a:rPr lang="zh-CN" altLang="en-US" sz="2800" dirty="0" smtClean="0">
                <a:solidFill>
                  <a:srgbClr val="CC0066"/>
                </a:solidFill>
                <a:latin typeface="黑体" pitchFamily="2" charset="-122"/>
                <a:ea typeface="黑体" pitchFamily="2" charset="-122"/>
              </a:rPr>
              <a:t>影响</a:t>
            </a:r>
            <a:endParaRPr lang="en-US" altLang="zh-CN" sz="2800" dirty="0" smtClean="0">
              <a:solidFill>
                <a:srgbClr val="CC0066"/>
              </a:solidFill>
              <a:latin typeface="黑体" pitchFamily="2" charset="-122"/>
              <a:ea typeface="黑体" pitchFamily="2" charset="-122"/>
            </a:endParaRPr>
          </a:p>
          <a:p>
            <a:endParaRPr lang="zh-CN" altLang="en-US" sz="2800" dirty="0">
              <a:solidFill>
                <a:srgbClr val="CC0066"/>
              </a:solidFill>
              <a:latin typeface="黑体" pitchFamily="2" charset="-122"/>
              <a:ea typeface="黑体" pitchFamily="2" charset="-122"/>
            </a:endParaRPr>
          </a:p>
          <a:p>
            <a:r>
              <a:rPr lang="zh-CN" altLang="en-US" sz="3600" dirty="0">
                <a:latin typeface="黑体" pitchFamily="2" charset="-122"/>
                <a:ea typeface="黑体" pitchFamily="2" charset="-122"/>
              </a:rPr>
              <a:t>     肌肉由收缩成分即肌节组成，肌节能产生主动张力，收缩成分的排列方式显著影响了肌肉的收缩功能。</a:t>
            </a:r>
          </a:p>
        </p:txBody>
      </p:sp>
      <p:sp>
        <p:nvSpPr>
          <p:cNvPr id="3" name="Text Box 3"/>
          <p:cNvSpPr txBox="1">
            <a:spLocks noChangeArrowheads="1"/>
          </p:cNvSpPr>
          <p:nvPr/>
        </p:nvSpPr>
        <p:spPr bwMode="auto">
          <a:xfrm>
            <a:off x="428596" y="3429000"/>
            <a:ext cx="7924800" cy="2800767"/>
          </a:xfrm>
          <a:prstGeom prst="rect">
            <a:avLst/>
          </a:prstGeom>
          <a:noFill/>
          <a:ln w="9525">
            <a:noFill/>
            <a:miter lim="800000"/>
            <a:headEnd/>
            <a:tailEnd/>
          </a:ln>
          <a:effectLst/>
        </p:spPr>
        <p:txBody>
          <a:bodyPr wrap="square">
            <a:spAutoFit/>
          </a:bodyPr>
          <a:lstStyle/>
          <a:p>
            <a:pPr>
              <a:buFontTx/>
              <a:buChar char="•"/>
            </a:pPr>
            <a:r>
              <a:rPr lang="en-US" altLang="zh-CN" sz="4400" dirty="0">
                <a:ea typeface="黑体" pitchFamily="2" charset="-122"/>
              </a:rPr>
              <a:t>  </a:t>
            </a:r>
            <a:r>
              <a:rPr lang="zh-CN" altLang="en-US" sz="4400" dirty="0">
                <a:ea typeface="黑体" pitchFamily="2" charset="-122"/>
              </a:rPr>
              <a:t>越多肌节呈串联排列，肌原纤维越长；</a:t>
            </a:r>
          </a:p>
          <a:p>
            <a:pPr>
              <a:buFontTx/>
              <a:buChar char="•"/>
            </a:pPr>
            <a:r>
              <a:rPr lang="zh-CN" altLang="en-US" sz="4400" dirty="0">
                <a:ea typeface="黑体" pitchFamily="2" charset="-122"/>
              </a:rPr>
              <a:t>  越多肌节呈并联排列，肌原纤维横截面积就越大；</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838200" y="685800"/>
            <a:ext cx="7391400" cy="1409700"/>
          </a:xfrm>
          <a:prstGeom prst="rect">
            <a:avLst/>
          </a:prstGeom>
          <a:noFill/>
          <a:ln w="9525">
            <a:noFill/>
            <a:miter lim="800000"/>
            <a:headEnd/>
            <a:tailEnd/>
          </a:ln>
          <a:effectLst/>
        </p:spPr>
        <p:txBody>
          <a:bodyPr>
            <a:spAutoFit/>
          </a:bodyPr>
          <a:lstStyle/>
          <a:p>
            <a:endParaRPr lang="en-US"/>
          </a:p>
        </p:txBody>
      </p:sp>
      <p:sp>
        <p:nvSpPr>
          <p:cNvPr id="152579" name="Rectangle 3"/>
          <p:cNvSpPr>
            <a:spLocks noChangeArrowheads="1"/>
          </p:cNvSpPr>
          <p:nvPr/>
        </p:nvSpPr>
        <p:spPr bwMode="auto">
          <a:xfrm>
            <a:off x="571472" y="1428736"/>
            <a:ext cx="7924800" cy="3559176"/>
          </a:xfrm>
          <a:prstGeom prst="rect">
            <a:avLst/>
          </a:prstGeom>
          <a:noFill/>
          <a:ln w="9525">
            <a:noFill/>
            <a:miter lim="800000"/>
            <a:headEnd/>
            <a:tailEnd/>
          </a:ln>
          <a:effectLst/>
        </p:spPr>
        <p:txBody>
          <a:bodyPr wrap="square">
            <a:spAutoFit/>
          </a:bodyPr>
          <a:lstStyle/>
          <a:p>
            <a:r>
              <a:rPr lang="en-US" altLang="zh-CN" sz="3200" dirty="0">
                <a:ea typeface="黑体" pitchFamily="2" charset="-122"/>
              </a:rPr>
              <a:t>        </a:t>
            </a:r>
            <a:r>
              <a:rPr lang="zh-CN" altLang="en-US" sz="4000" dirty="0">
                <a:ea typeface="黑体" pitchFamily="2" charset="-122"/>
              </a:rPr>
              <a:t>肌原纤维这两种基本结构（长或粗）影响肌肉的收缩功能。</a:t>
            </a:r>
          </a:p>
          <a:p>
            <a:r>
              <a:rPr lang="zh-CN" altLang="en-US" sz="4000" dirty="0">
                <a:solidFill>
                  <a:srgbClr val="CC0066"/>
                </a:solidFill>
                <a:ea typeface="黑体" pitchFamily="2" charset="-122"/>
              </a:rPr>
              <a:t>肌</a:t>
            </a:r>
            <a:r>
              <a:rPr lang="zh-CN" altLang="en-US" sz="3200" dirty="0">
                <a:ea typeface="黑体" pitchFamily="2" charset="-122"/>
              </a:rPr>
              <a:t>肉能产生的张力与肌原纤维的横截面积大小成正比。如股四头肌。</a:t>
            </a:r>
          </a:p>
          <a:p>
            <a:r>
              <a:rPr lang="zh-CN" altLang="en-US" sz="4000" dirty="0">
                <a:solidFill>
                  <a:srgbClr val="CC0066"/>
                </a:solidFill>
                <a:ea typeface="黑体" pitchFamily="2" charset="-122"/>
              </a:rPr>
              <a:t>肌</a:t>
            </a:r>
            <a:r>
              <a:rPr lang="zh-CN" altLang="en-US" sz="3200" dirty="0">
                <a:ea typeface="黑体" pitchFamily="2" charset="-122"/>
              </a:rPr>
              <a:t>肉收缩速度与范围与肌原纤维的长度成正比。如缝匠肌。</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1026"/>
          <p:cNvSpPr txBox="1">
            <a:spLocks noChangeArrowheads="1"/>
          </p:cNvSpPr>
          <p:nvPr/>
        </p:nvSpPr>
        <p:spPr bwMode="auto">
          <a:xfrm>
            <a:off x="642910" y="142852"/>
            <a:ext cx="7924800" cy="3046988"/>
          </a:xfrm>
          <a:prstGeom prst="rect">
            <a:avLst/>
          </a:prstGeom>
          <a:noFill/>
          <a:ln w="9525">
            <a:noFill/>
            <a:miter lim="800000"/>
            <a:headEnd/>
            <a:tailEnd/>
          </a:ln>
          <a:effectLst/>
        </p:spPr>
        <p:txBody>
          <a:bodyPr>
            <a:spAutoFit/>
          </a:bodyPr>
          <a:lstStyle/>
          <a:p>
            <a:r>
              <a:rPr lang="zh-CN" altLang="en-US" sz="4400" dirty="0" smtClean="0">
                <a:solidFill>
                  <a:srgbClr val="CC0066"/>
                </a:solidFill>
                <a:latin typeface="黑体" pitchFamily="2" charset="-122"/>
                <a:ea typeface="黑体" pitchFamily="2" charset="-122"/>
              </a:rPr>
              <a:t>疲劳</a:t>
            </a:r>
            <a:r>
              <a:rPr lang="zh-CN" altLang="en-US" sz="4400" dirty="0">
                <a:solidFill>
                  <a:srgbClr val="CC0066"/>
                </a:solidFill>
                <a:latin typeface="黑体" pitchFamily="2" charset="-122"/>
                <a:ea typeface="黑体" pitchFamily="2" charset="-122"/>
              </a:rPr>
              <a:t>的影响</a:t>
            </a:r>
          </a:p>
          <a:p>
            <a:r>
              <a:rPr lang="zh-CN" altLang="en-US" sz="3600" dirty="0">
                <a:latin typeface="黑体" pitchFamily="2" charset="-122"/>
                <a:ea typeface="黑体" pitchFamily="2" charset="-122"/>
              </a:rPr>
              <a:t>    </a:t>
            </a:r>
            <a:r>
              <a:rPr lang="zh-CN" altLang="en-US" sz="3200" dirty="0">
                <a:latin typeface="黑体" pitchFamily="2" charset="-122"/>
                <a:ea typeface="黑体" pitchFamily="2" charset="-122"/>
              </a:rPr>
              <a:t>肌肉收缩和舒张都依赖于</a:t>
            </a:r>
            <a:r>
              <a:rPr lang="en-US" altLang="zh-CN" sz="3200" dirty="0">
                <a:latin typeface="黑体" pitchFamily="2" charset="-122"/>
                <a:ea typeface="黑体" pitchFamily="2" charset="-122"/>
              </a:rPr>
              <a:t>ATP</a:t>
            </a:r>
            <a:r>
              <a:rPr lang="zh-CN" altLang="en-US" sz="3200" dirty="0">
                <a:latin typeface="黑体" pitchFamily="2" charset="-122"/>
                <a:ea typeface="黑体" pitchFamily="2" charset="-122"/>
              </a:rPr>
              <a:t>的生成。</a:t>
            </a:r>
          </a:p>
          <a:p>
            <a:pPr>
              <a:buFontTx/>
              <a:buChar char="•"/>
            </a:pPr>
            <a:r>
              <a:rPr lang="zh-CN" altLang="en-US" sz="2800" dirty="0">
                <a:latin typeface="黑体" pitchFamily="2" charset="-122"/>
                <a:ea typeface="黑体" pitchFamily="2" charset="-122"/>
              </a:rPr>
              <a:t> 如果肌肉有足够的氧和营养供给分解产生</a:t>
            </a:r>
            <a:r>
              <a:rPr lang="en-US" altLang="zh-CN" sz="2800" dirty="0">
                <a:latin typeface="黑体" pitchFamily="2" charset="-122"/>
                <a:ea typeface="黑体" pitchFamily="2" charset="-122"/>
              </a:rPr>
              <a:t>ATP</a:t>
            </a:r>
            <a:r>
              <a:rPr lang="zh-CN" altLang="en-US" sz="2800" dirty="0">
                <a:latin typeface="黑体" pitchFamily="2" charset="-122"/>
                <a:ea typeface="黑体" pitchFamily="2" charset="-122"/>
              </a:rPr>
              <a:t>，肌肉就能维持长时间的连续低频率收缩。</a:t>
            </a:r>
          </a:p>
          <a:p>
            <a:pPr>
              <a:buFontTx/>
              <a:buChar char="•"/>
            </a:pPr>
            <a:r>
              <a:rPr lang="zh-CN" altLang="en-US" sz="2800" dirty="0">
                <a:latin typeface="黑体" pitchFamily="2" charset="-122"/>
                <a:ea typeface="黑体" pitchFamily="2" charset="-122"/>
              </a:rPr>
              <a:t> 该收缩频率必须低至使肌肉收缩过程中</a:t>
            </a:r>
            <a:r>
              <a:rPr lang="en-US" altLang="zh-CN" sz="2800" dirty="0">
                <a:latin typeface="黑体" pitchFamily="2" charset="-122"/>
                <a:ea typeface="黑体" pitchFamily="2" charset="-122"/>
              </a:rPr>
              <a:t>ATP</a:t>
            </a:r>
            <a:r>
              <a:rPr lang="zh-CN" altLang="en-US" sz="2800" dirty="0">
                <a:latin typeface="黑体" pitchFamily="2" charset="-122"/>
                <a:ea typeface="黑体" pitchFamily="2" charset="-122"/>
              </a:rPr>
              <a:t>分解与合成的速率相等。</a:t>
            </a:r>
          </a:p>
        </p:txBody>
      </p:sp>
      <p:sp>
        <p:nvSpPr>
          <p:cNvPr id="3" name="Text Box 1026"/>
          <p:cNvSpPr txBox="1">
            <a:spLocks noChangeArrowheads="1"/>
          </p:cNvSpPr>
          <p:nvPr/>
        </p:nvSpPr>
        <p:spPr bwMode="auto">
          <a:xfrm>
            <a:off x="500034" y="3357562"/>
            <a:ext cx="7924800" cy="1754326"/>
          </a:xfrm>
          <a:prstGeom prst="rect">
            <a:avLst/>
          </a:prstGeom>
          <a:noFill/>
          <a:ln w="9525">
            <a:noFill/>
            <a:miter lim="800000"/>
            <a:headEnd/>
            <a:tailEnd/>
          </a:ln>
          <a:effectLst/>
        </p:spPr>
        <p:txBody>
          <a:bodyPr>
            <a:spAutoFit/>
          </a:bodyPr>
          <a:lstStyle/>
          <a:p>
            <a:r>
              <a:rPr lang="en-US" altLang="zh-CN" sz="3600" dirty="0">
                <a:latin typeface="黑体" pitchFamily="2" charset="-122"/>
                <a:ea typeface="黑体" pitchFamily="2" charset="-122"/>
              </a:rPr>
              <a:t>     </a:t>
            </a:r>
            <a:r>
              <a:rPr lang="zh-CN" altLang="en-US" sz="3600" dirty="0">
                <a:latin typeface="黑体" pitchFamily="2" charset="-122"/>
                <a:ea typeface="黑体" pitchFamily="2" charset="-122"/>
              </a:rPr>
              <a:t>如果刺激频率过快，超出了</a:t>
            </a:r>
            <a:r>
              <a:rPr lang="en-US" altLang="zh-CN" sz="3600" dirty="0">
                <a:latin typeface="黑体" pitchFamily="2" charset="-122"/>
                <a:ea typeface="黑体" pitchFamily="2" charset="-122"/>
              </a:rPr>
              <a:t>ATP</a:t>
            </a:r>
            <a:r>
              <a:rPr lang="zh-CN" altLang="en-US" sz="3600" dirty="0">
                <a:latin typeface="黑体" pitchFamily="2" charset="-122"/>
                <a:ea typeface="黑体" pitchFamily="2" charset="-122"/>
              </a:rPr>
              <a:t>代偿速率，肌肉的收缩反映逐渐减弱最后为零</a:t>
            </a:r>
            <a:r>
              <a:rPr lang="zh-CN" altLang="en-US" sz="3600" dirty="0" smtClean="0">
                <a:latin typeface="黑体" pitchFamily="2" charset="-122"/>
                <a:ea typeface="黑体" pitchFamily="2" charset="-122"/>
              </a:rPr>
              <a:t>。  </a:t>
            </a:r>
            <a:endParaRPr lang="zh-CN" altLang="en-US" sz="3600"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6767513" y="6497638"/>
            <a:ext cx="184150" cy="457200"/>
          </a:xfrm>
          <a:prstGeom prst="rect">
            <a:avLst/>
          </a:prstGeom>
          <a:noFill/>
          <a:ln w="9525">
            <a:noFill/>
            <a:miter lim="800000"/>
            <a:headEnd/>
            <a:tailEnd/>
          </a:ln>
          <a:effectLst/>
        </p:spPr>
        <p:txBody>
          <a:bodyPr wrap="none">
            <a:spAutoFit/>
          </a:bodyPr>
          <a:lstStyle/>
          <a:p>
            <a:pPr algn="l">
              <a:lnSpc>
                <a:spcPct val="100000"/>
              </a:lnSpc>
              <a:spcBef>
                <a:spcPct val="0"/>
              </a:spcBef>
            </a:pPr>
            <a:endParaRPr lang="en-US" sz="2400" b="0"/>
          </a:p>
        </p:txBody>
      </p:sp>
      <p:pic>
        <p:nvPicPr>
          <p:cNvPr id="29705" name="Picture 1033"/>
          <p:cNvPicPr>
            <a:picLocks noChangeAspect="1" noChangeArrowheads="1"/>
          </p:cNvPicPr>
          <p:nvPr/>
        </p:nvPicPr>
        <p:blipFill>
          <a:blip r:embed="rId2">
            <a:lum bright="-48000" contrast="72000"/>
          </a:blip>
          <a:srcRect/>
          <a:stretch>
            <a:fillRect/>
          </a:stretch>
        </p:blipFill>
        <p:spPr bwMode="auto">
          <a:xfrm>
            <a:off x="1143000" y="914400"/>
            <a:ext cx="7561263" cy="2066925"/>
          </a:xfrm>
          <a:prstGeom prst="rect">
            <a:avLst/>
          </a:prstGeom>
          <a:noFill/>
          <a:ln w="9525">
            <a:noFill/>
            <a:miter lim="800000"/>
            <a:headEnd/>
            <a:tailEnd/>
          </a:ln>
          <a:effectLst/>
        </p:spPr>
      </p:pic>
      <p:sp>
        <p:nvSpPr>
          <p:cNvPr id="29706" name="Rectangle 1034"/>
          <p:cNvSpPr>
            <a:spLocks noChangeArrowheads="1"/>
          </p:cNvSpPr>
          <p:nvPr/>
        </p:nvSpPr>
        <p:spPr bwMode="auto">
          <a:xfrm>
            <a:off x="744538" y="4114800"/>
            <a:ext cx="8399462" cy="860425"/>
          </a:xfrm>
          <a:prstGeom prst="rect">
            <a:avLst/>
          </a:prstGeom>
          <a:noFill/>
          <a:ln w="9525">
            <a:noFill/>
            <a:miter lim="800000"/>
            <a:headEnd/>
            <a:tailEnd/>
          </a:ln>
          <a:effectLst/>
        </p:spPr>
        <p:txBody>
          <a:bodyPr wrap="none">
            <a:spAutoFit/>
          </a:bodyPr>
          <a:lstStyle/>
          <a:p>
            <a:r>
              <a:rPr lang="zh-CN" altLang="en-US" sz="2800">
                <a:latin typeface="黑体" pitchFamily="2" charset="-122"/>
                <a:ea typeface="黑体" pitchFamily="2" charset="-122"/>
              </a:rPr>
              <a:t>在持续的刺激下肌肉的张力降低的现象称为肌疲劳。</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3" name="Picture 5"/>
          <p:cNvPicPr>
            <a:picLocks noChangeAspect="1" noChangeArrowheads="1"/>
          </p:cNvPicPr>
          <p:nvPr/>
        </p:nvPicPr>
        <p:blipFill>
          <a:blip r:embed="rId2"/>
          <a:srcRect/>
          <a:stretch>
            <a:fillRect/>
          </a:stretch>
        </p:blipFill>
        <p:spPr bwMode="auto">
          <a:xfrm>
            <a:off x="571472" y="500042"/>
            <a:ext cx="7039000" cy="5975415"/>
          </a:xfrm>
          <a:prstGeom prst="rect">
            <a:avLst/>
          </a:prstGeom>
          <a:noFill/>
          <a:ln w="9525">
            <a:noFill/>
            <a:miter lim="800000"/>
            <a:headEnd/>
            <a:tailEnd/>
          </a:ln>
          <a:effectLst/>
        </p:spPr>
      </p:pic>
      <p:sp>
        <p:nvSpPr>
          <p:cNvPr id="5" name="矩形 4"/>
          <p:cNvSpPr/>
          <p:nvPr/>
        </p:nvSpPr>
        <p:spPr>
          <a:xfrm>
            <a:off x="3214678" y="500042"/>
            <a:ext cx="1415772" cy="461665"/>
          </a:xfrm>
          <a:prstGeom prst="rect">
            <a:avLst/>
          </a:prstGeom>
        </p:spPr>
        <p:txBody>
          <a:bodyPr wrap="none">
            <a:spAutoFit/>
          </a:bodyPr>
          <a:lstStyle/>
          <a:p>
            <a:r>
              <a:rPr lang="en-US" altLang="zh-CN" sz="2400" dirty="0" smtClean="0">
                <a:solidFill>
                  <a:srgbClr val="CC0066"/>
                </a:solidFill>
                <a:latin typeface="黑体" pitchFamily="2" charset="-122"/>
                <a:ea typeface="黑体" pitchFamily="2" charset="-122"/>
              </a:rPr>
              <a:t>Hill</a:t>
            </a:r>
            <a:r>
              <a:rPr lang="zh-CN" altLang="en-US" sz="2400" dirty="0" smtClean="0">
                <a:solidFill>
                  <a:srgbClr val="CC0066"/>
                </a:solidFill>
                <a:latin typeface="黑体" pitchFamily="2" charset="-122"/>
                <a:ea typeface="黑体" pitchFamily="2" charset="-122"/>
              </a:rPr>
              <a:t>方程</a:t>
            </a:r>
            <a:endParaRPr lang="en-US" sz="2400" dirty="0"/>
          </a:p>
        </p:txBody>
      </p:sp>
      <p:sp>
        <p:nvSpPr>
          <p:cNvPr id="6" name="矩形 5"/>
          <p:cNvSpPr/>
          <p:nvPr/>
        </p:nvSpPr>
        <p:spPr>
          <a:xfrm>
            <a:off x="4719391" y="357166"/>
            <a:ext cx="4424609" cy="641714"/>
          </a:xfrm>
          <a:prstGeom prst="rect">
            <a:avLst/>
          </a:prstGeom>
        </p:spPr>
        <p:txBody>
          <a:bodyPr wrap="none">
            <a:spAutoFit/>
          </a:bodyPr>
          <a:lstStyle/>
          <a:p>
            <a:pPr algn="ctr">
              <a:lnSpc>
                <a:spcPct val="130000"/>
              </a:lnSpc>
            </a:pPr>
            <a:r>
              <a:rPr lang="en-US" altLang="zh-CN" sz="3200" dirty="0" smtClean="0">
                <a:latin typeface="黑体" pitchFamily="2" charset="-122"/>
                <a:ea typeface="黑体" pitchFamily="2" charset="-122"/>
              </a:rPr>
              <a:t>V=b</a:t>
            </a:r>
            <a:r>
              <a:rPr lang="zh-CN" altLang="en-US" sz="3200" dirty="0" smtClean="0">
                <a:latin typeface="黑体" pitchFamily="2" charset="-122"/>
                <a:ea typeface="黑体" pitchFamily="2" charset="-122"/>
              </a:rPr>
              <a:t>（</a:t>
            </a:r>
            <a:r>
              <a:rPr lang="en-US" altLang="zh-CN" sz="3200" dirty="0" smtClean="0">
                <a:latin typeface="黑体" pitchFamily="2" charset="-122"/>
                <a:ea typeface="黑体" pitchFamily="2" charset="-122"/>
              </a:rPr>
              <a:t>T</a:t>
            </a:r>
            <a:r>
              <a:rPr lang="en-US" altLang="zh-CN" sz="3200" baseline="-30000" dirty="0" smtClean="0">
                <a:latin typeface="黑体" pitchFamily="2" charset="-122"/>
                <a:ea typeface="黑体" pitchFamily="2" charset="-122"/>
              </a:rPr>
              <a:t>0</a:t>
            </a:r>
            <a:r>
              <a:rPr lang="zh-CN" altLang="en-US" sz="3200" dirty="0" smtClean="0">
                <a:latin typeface="黑体" pitchFamily="2" charset="-122"/>
                <a:ea typeface="黑体" pitchFamily="2" charset="-122"/>
              </a:rPr>
              <a:t>－</a:t>
            </a:r>
            <a:r>
              <a:rPr lang="en-US" altLang="zh-CN" sz="3200" dirty="0" smtClean="0">
                <a:latin typeface="黑体" pitchFamily="2" charset="-122"/>
                <a:ea typeface="黑体" pitchFamily="2" charset="-122"/>
              </a:rPr>
              <a:t>T</a:t>
            </a:r>
            <a:r>
              <a:rPr lang="zh-CN" altLang="en-US" sz="3200" dirty="0" smtClean="0">
                <a:latin typeface="黑体" pitchFamily="2" charset="-122"/>
                <a:ea typeface="黑体" pitchFamily="2" charset="-122"/>
              </a:rPr>
              <a:t>）</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a:t>
            </a:r>
            <a:r>
              <a:rPr lang="en-US" altLang="zh-CN" sz="3200" dirty="0" smtClean="0">
                <a:latin typeface="黑体" pitchFamily="2" charset="-122"/>
                <a:ea typeface="黑体" pitchFamily="2" charset="-122"/>
              </a:rPr>
              <a:t>T</a:t>
            </a:r>
            <a:r>
              <a:rPr lang="zh-CN" altLang="en-US" sz="3200" dirty="0" smtClean="0">
                <a:latin typeface="黑体" pitchFamily="2" charset="-122"/>
                <a:ea typeface="黑体" pitchFamily="2" charset="-122"/>
              </a:rPr>
              <a:t>＋</a:t>
            </a:r>
            <a:r>
              <a:rPr lang="en-US" altLang="zh-CN" sz="3200" dirty="0" smtClean="0">
                <a:latin typeface="黑体" pitchFamily="2" charset="-122"/>
                <a:ea typeface="黑体" pitchFamily="2" charset="-122"/>
              </a:rPr>
              <a:t>a</a:t>
            </a:r>
            <a:r>
              <a:rPr lang="zh-CN" altLang="en-US" sz="3200" dirty="0" smtClean="0">
                <a:latin typeface="黑体" pitchFamily="2" charset="-122"/>
                <a:ea typeface="黑体" pitchFamily="2" charset="-122"/>
              </a:rPr>
              <a:t>）</a:t>
            </a:r>
            <a:endParaRPr lang="zh-CN" altLang="en-US" sz="3200" dirty="0">
              <a:latin typeface="黑体" pitchFamily="2" charset="-122"/>
              <a:ea typeface="黑体" pitchFamily="2" charset="-122"/>
            </a:endParaRPr>
          </a:p>
        </p:txBody>
      </p:sp>
      <p:pic>
        <p:nvPicPr>
          <p:cNvPr id="68614" name="Picture 6"/>
          <p:cNvPicPr>
            <a:picLocks noChangeAspect="1" noChangeArrowheads="1"/>
          </p:cNvPicPr>
          <p:nvPr/>
        </p:nvPicPr>
        <p:blipFill>
          <a:blip r:embed="rId3"/>
          <a:srcRect/>
          <a:stretch>
            <a:fillRect/>
          </a:stretch>
        </p:blipFill>
        <p:spPr bwMode="auto">
          <a:xfrm>
            <a:off x="3357554" y="1000108"/>
            <a:ext cx="5630995" cy="71438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descr="Image result for frog sartorius muscle, Hill experiment"/>
          <p:cNvPicPr>
            <a:picLocks noChangeAspect="1" noChangeArrowheads="1"/>
          </p:cNvPicPr>
          <p:nvPr/>
        </p:nvPicPr>
        <p:blipFill>
          <a:blip r:embed="rId2"/>
          <a:srcRect/>
          <a:stretch>
            <a:fillRect/>
          </a:stretch>
        </p:blipFill>
        <p:spPr bwMode="auto">
          <a:xfrm>
            <a:off x="571472" y="428604"/>
            <a:ext cx="8072494" cy="6054371"/>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srcRect/>
          <a:stretch>
            <a:fillRect/>
          </a:stretch>
        </p:blipFill>
        <p:spPr bwMode="auto">
          <a:xfrm>
            <a:off x="590550" y="509588"/>
            <a:ext cx="7962900" cy="5838825"/>
          </a:xfrm>
          <a:prstGeom prst="rect">
            <a:avLst/>
          </a:prstGeom>
          <a:noFill/>
          <a:ln w="9525">
            <a:noFill/>
            <a:miter lim="800000"/>
            <a:headEnd/>
            <a:tailEnd/>
          </a:ln>
          <a:effectLst/>
        </p:spPr>
      </p:pic>
      <p:sp>
        <p:nvSpPr>
          <p:cNvPr id="3" name="矩形 2"/>
          <p:cNvSpPr/>
          <p:nvPr/>
        </p:nvSpPr>
        <p:spPr>
          <a:xfrm>
            <a:off x="6929454" y="3357562"/>
            <a:ext cx="1143008"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2"/>
          <a:srcRect/>
          <a:stretch>
            <a:fillRect/>
          </a:stretch>
        </p:blipFill>
        <p:spPr bwMode="auto">
          <a:xfrm>
            <a:off x="142844" y="142852"/>
            <a:ext cx="4800600" cy="600075"/>
          </a:xfrm>
          <a:prstGeom prst="rect">
            <a:avLst/>
          </a:prstGeom>
          <a:noFill/>
          <a:ln w="9525">
            <a:noFill/>
            <a:miter lim="800000"/>
            <a:headEnd/>
            <a:tailEnd/>
          </a:ln>
          <a:effectLst/>
        </p:spPr>
      </p:pic>
      <p:grpSp>
        <p:nvGrpSpPr>
          <p:cNvPr id="5" name="组合 4"/>
          <p:cNvGrpSpPr/>
          <p:nvPr/>
        </p:nvGrpSpPr>
        <p:grpSpPr>
          <a:xfrm>
            <a:off x="428596" y="1071546"/>
            <a:ext cx="8400822" cy="3643338"/>
            <a:chOff x="428596" y="1142984"/>
            <a:chExt cx="8400822" cy="3643338"/>
          </a:xfrm>
        </p:grpSpPr>
        <p:pic>
          <p:nvPicPr>
            <p:cNvPr id="5122" name="Picture 2"/>
            <p:cNvPicPr>
              <a:picLocks noChangeAspect="1" noChangeArrowheads="1"/>
            </p:cNvPicPr>
            <p:nvPr/>
          </p:nvPicPr>
          <p:blipFill>
            <a:blip r:embed="rId3"/>
            <a:srcRect/>
            <a:stretch>
              <a:fillRect/>
            </a:stretch>
          </p:blipFill>
          <p:spPr bwMode="auto">
            <a:xfrm>
              <a:off x="428596" y="1142984"/>
              <a:ext cx="8400822" cy="3643338"/>
            </a:xfrm>
            <a:prstGeom prst="rect">
              <a:avLst/>
            </a:prstGeom>
            <a:noFill/>
            <a:ln w="9525">
              <a:noFill/>
              <a:miter lim="800000"/>
              <a:headEnd/>
              <a:tailEnd/>
            </a:ln>
            <a:effectLst/>
          </p:spPr>
        </p:pic>
        <p:sp>
          <p:nvSpPr>
            <p:cNvPr id="4" name="矩形 3"/>
            <p:cNvSpPr/>
            <p:nvPr/>
          </p:nvSpPr>
          <p:spPr>
            <a:xfrm>
              <a:off x="428596" y="1214422"/>
              <a:ext cx="6858048"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1714488"/>
            <a:ext cx="7786742" cy="369332"/>
          </a:xfrm>
          <a:prstGeom prst="rect">
            <a:avLst/>
          </a:prstGeom>
        </p:spPr>
        <p:txBody>
          <a:bodyPr wrap="square">
            <a:spAutoFit/>
          </a:bodyPr>
          <a:lstStyle/>
          <a:p>
            <a:r>
              <a:rPr lang="zh-CN" altLang="en-US" dirty="0" smtClean="0"/>
              <a:t>慢肌纤维在力量与爆发力方面逊色与快肌纤维</a:t>
            </a:r>
            <a:r>
              <a:rPr lang="en-US" altLang="zh-CN" dirty="0" smtClean="0"/>
              <a:t>, </a:t>
            </a:r>
            <a:r>
              <a:rPr lang="zh-CN" altLang="en-US" dirty="0" smtClean="0"/>
              <a:t>但其拥有很好的耐力</a:t>
            </a:r>
            <a:endParaRPr lang="en-US" dirty="0"/>
          </a:p>
        </p:txBody>
      </p:sp>
      <p:sp>
        <p:nvSpPr>
          <p:cNvPr id="3" name="矩形 2"/>
          <p:cNvSpPr/>
          <p:nvPr/>
        </p:nvSpPr>
        <p:spPr>
          <a:xfrm>
            <a:off x="500034" y="2143116"/>
            <a:ext cx="7358114" cy="369332"/>
          </a:xfrm>
          <a:prstGeom prst="rect">
            <a:avLst/>
          </a:prstGeom>
        </p:spPr>
        <p:txBody>
          <a:bodyPr wrap="square">
            <a:spAutoFit/>
          </a:bodyPr>
          <a:lstStyle/>
          <a:p>
            <a:r>
              <a:rPr lang="zh-CN" altLang="en-US" dirty="0" smtClean="0"/>
              <a:t>鸟类主要由慢肌纤维组成</a:t>
            </a:r>
            <a:r>
              <a:rPr lang="en-US" altLang="zh-CN" dirty="0" smtClean="0"/>
              <a:t>,</a:t>
            </a:r>
            <a:r>
              <a:rPr lang="zh-CN" altLang="en-US" dirty="0" smtClean="0"/>
              <a:t>因此可以做长时间的飞行</a:t>
            </a:r>
            <a:endParaRPr lang="en-US" dirty="0"/>
          </a:p>
        </p:txBody>
      </p:sp>
      <p:sp>
        <p:nvSpPr>
          <p:cNvPr id="4" name="矩形 3"/>
          <p:cNvSpPr/>
          <p:nvPr/>
        </p:nvSpPr>
        <p:spPr>
          <a:xfrm>
            <a:off x="428596" y="571480"/>
            <a:ext cx="8286808" cy="923330"/>
          </a:xfrm>
          <a:prstGeom prst="rect">
            <a:avLst/>
          </a:prstGeom>
        </p:spPr>
        <p:txBody>
          <a:bodyPr wrap="square">
            <a:spAutoFit/>
          </a:bodyPr>
          <a:lstStyle/>
          <a:p>
            <a:r>
              <a:rPr lang="zh-CN" altLang="en-US" dirty="0" smtClean="0">
                <a:hlinkClick r:id="rId2"/>
              </a:rPr>
              <a:t>红肌纤维</a:t>
            </a:r>
            <a:r>
              <a:rPr lang="zh-CN" altLang="en-US" dirty="0" smtClean="0"/>
              <a:t>也叫</a:t>
            </a:r>
            <a:r>
              <a:rPr lang="en-US" altLang="zh-CN" dirty="0" smtClean="0"/>
              <a:t>I</a:t>
            </a:r>
            <a:r>
              <a:rPr lang="zh-CN" altLang="en-US" dirty="0" smtClean="0"/>
              <a:t>型纤维、</a:t>
            </a:r>
            <a:r>
              <a:rPr lang="zh-CN" altLang="en-US" dirty="0" smtClean="0">
                <a:solidFill>
                  <a:srgbClr val="FF0000"/>
                </a:solidFill>
              </a:rPr>
              <a:t>慢缩肌纤维</a:t>
            </a:r>
            <a:r>
              <a:rPr lang="zh-CN" altLang="en-US" dirty="0" smtClean="0"/>
              <a:t>、</a:t>
            </a:r>
            <a:r>
              <a:rPr lang="zh-CN" altLang="en-US" b="1" dirty="0" smtClean="0"/>
              <a:t>慢氧化纤维</a:t>
            </a:r>
            <a:r>
              <a:rPr lang="zh-CN" altLang="en-US" dirty="0" smtClean="0"/>
              <a:t>；</a:t>
            </a:r>
            <a:endParaRPr lang="en-US" altLang="zh-CN" dirty="0" smtClean="0"/>
          </a:p>
          <a:p>
            <a:endParaRPr lang="en-US" altLang="zh-CN" dirty="0" smtClean="0"/>
          </a:p>
          <a:p>
            <a:r>
              <a:rPr lang="zh-CN" altLang="en-US" dirty="0" smtClean="0"/>
              <a:t>白肌纤为又称</a:t>
            </a:r>
            <a:r>
              <a:rPr lang="en-US" altLang="zh-CN" dirty="0" smtClean="0"/>
              <a:t>II</a:t>
            </a:r>
            <a:r>
              <a:rPr lang="zh-CN" altLang="en-US" dirty="0" smtClean="0"/>
              <a:t>型纤维、</a:t>
            </a:r>
            <a:r>
              <a:rPr lang="zh-CN" altLang="en-US" dirty="0" smtClean="0">
                <a:solidFill>
                  <a:srgbClr val="FF0000"/>
                </a:solidFill>
              </a:rPr>
              <a:t>快缩肌纤维</a:t>
            </a:r>
            <a:r>
              <a:rPr lang="zh-CN" altLang="en-US" dirty="0" smtClean="0"/>
              <a:t>或</a:t>
            </a:r>
            <a:r>
              <a:rPr lang="zh-CN" altLang="en-US" b="1" dirty="0" smtClean="0"/>
              <a:t>快解醣纤维</a:t>
            </a:r>
            <a:r>
              <a:rPr lang="zh-CN" altLang="en-US" dirty="0" smtClean="0"/>
              <a:t>。</a:t>
            </a:r>
            <a:endParaRPr lang="en-US" dirty="0"/>
          </a:p>
        </p:txBody>
      </p:sp>
      <p:pic>
        <p:nvPicPr>
          <p:cNvPr id="1026" name="Picture 2" descr="https://gss0.baidu.com/-Po3dSag_xI4khGko9WTAnF6hhy/zhidao/wh%3D600%2C800/sign=1b496ce191cad1c8d0eef4214f0e4b31/4a36acaf2edda3cc57dec4ee05e93901203f92c1.jpg"/>
          <p:cNvPicPr>
            <a:picLocks noChangeAspect="1" noChangeArrowheads="1"/>
          </p:cNvPicPr>
          <p:nvPr/>
        </p:nvPicPr>
        <p:blipFill>
          <a:blip r:embed="rId3"/>
          <a:srcRect/>
          <a:stretch>
            <a:fillRect/>
          </a:stretch>
        </p:blipFill>
        <p:spPr bwMode="auto">
          <a:xfrm>
            <a:off x="4214810" y="3071810"/>
            <a:ext cx="4762493" cy="3571870"/>
          </a:xfrm>
          <a:prstGeom prst="rect">
            <a:avLst/>
          </a:prstGeom>
          <a:noFill/>
        </p:spPr>
      </p:pic>
      <p:sp>
        <p:nvSpPr>
          <p:cNvPr id="7" name="矩形 6"/>
          <p:cNvSpPr/>
          <p:nvPr/>
        </p:nvSpPr>
        <p:spPr>
          <a:xfrm>
            <a:off x="500034" y="2928934"/>
            <a:ext cx="2723823" cy="369332"/>
          </a:xfrm>
          <a:prstGeom prst="rect">
            <a:avLst/>
          </a:prstGeom>
        </p:spPr>
        <p:txBody>
          <a:bodyPr wrap="none">
            <a:spAutoFit/>
          </a:bodyPr>
          <a:lstStyle/>
          <a:p>
            <a:r>
              <a:rPr lang="zh-CN" altLang="en-US" dirty="0" smtClean="0"/>
              <a:t>长跑肌肉类型主要是红肌</a:t>
            </a:r>
            <a:endParaRPr lang="en-US" dirty="0"/>
          </a:p>
        </p:txBody>
      </p:sp>
      <p:sp>
        <p:nvSpPr>
          <p:cNvPr id="8" name="矩形 7"/>
          <p:cNvSpPr/>
          <p:nvPr/>
        </p:nvSpPr>
        <p:spPr>
          <a:xfrm>
            <a:off x="500034" y="2571744"/>
            <a:ext cx="2723823" cy="369332"/>
          </a:xfrm>
          <a:prstGeom prst="rect">
            <a:avLst/>
          </a:prstGeom>
        </p:spPr>
        <p:txBody>
          <a:bodyPr wrap="none">
            <a:spAutoFit/>
          </a:bodyPr>
          <a:lstStyle/>
          <a:p>
            <a:r>
              <a:rPr lang="zh-CN" altLang="en-US" dirty="0" smtClean="0"/>
              <a:t>短跑肌肉类型主要是白肌</a:t>
            </a:r>
            <a:endParaRPr lang="en-US" dirty="0"/>
          </a:p>
        </p:txBody>
      </p:sp>
      <p:sp>
        <p:nvSpPr>
          <p:cNvPr id="9" name="矩形 8"/>
          <p:cNvSpPr/>
          <p:nvPr/>
        </p:nvSpPr>
        <p:spPr>
          <a:xfrm>
            <a:off x="214282" y="3500438"/>
            <a:ext cx="3571900" cy="1200329"/>
          </a:xfrm>
          <a:prstGeom prst="rect">
            <a:avLst/>
          </a:prstGeom>
        </p:spPr>
        <p:txBody>
          <a:bodyPr wrap="square">
            <a:spAutoFit/>
          </a:bodyPr>
          <a:lstStyle/>
          <a:p>
            <a:r>
              <a:rPr lang="zh-CN" altLang="en-US" b="1" dirty="0" smtClean="0"/>
              <a:t>中间肌</a:t>
            </a:r>
            <a:r>
              <a:rPr lang="zh-CN" altLang="en-US" dirty="0" smtClean="0"/>
              <a:t>比较平均，耐力和速度都适中，却并不突出。</a:t>
            </a:r>
            <a:br>
              <a:rPr lang="zh-CN" altLang="en-US" dirty="0" smtClean="0"/>
            </a:br>
            <a:r>
              <a:rPr lang="zh-CN" altLang="en-US" dirty="0" smtClean="0"/>
              <a:t>作为这样的一种肌肉，它能够兼具有氧和无氧</a:t>
            </a:r>
            <a:endParaRPr lang="en-US" dirty="0"/>
          </a:p>
        </p:txBody>
      </p:sp>
      <p:pic>
        <p:nvPicPr>
          <p:cNvPr id="10" name="Picture 2" descr="200591133329423">
            <a:hlinkClick r:id="rId4"/>
          </p:cNvPr>
          <p:cNvPicPr>
            <a:picLocks noChangeAspect="1" noChangeArrowheads="1"/>
          </p:cNvPicPr>
          <p:nvPr/>
        </p:nvPicPr>
        <p:blipFill>
          <a:blip r:embed="rId5"/>
          <a:srcRect/>
          <a:stretch>
            <a:fillRect/>
          </a:stretch>
        </p:blipFill>
        <p:spPr bwMode="auto">
          <a:xfrm>
            <a:off x="7480806" y="0"/>
            <a:ext cx="1663194" cy="250030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000100" y="500042"/>
            <a:ext cx="6235342" cy="2605081"/>
          </a:xfrm>
          <a:prstGeom prst="rect">
            <a:avLst/>
          </a:prstGeom>
          <a:noFill/>
          <a:ln w="9525">
            <a:noFill/>
            <a:miter lim="800000"/>
            <a:headEnd/>
            <a:tailEnd/>
          </a:ln>
          <a:effectLst/>
        </p:spPr>
      </p:pic>
      <p:pic>
        <p:nvPicPr>
          <p:cNvPr id="31747" name="Picture 3"/>
          <p:cNvPicPr>
            <a:picLocks noChangeAspect="1" noChangeArrowheads="1"/>
          </p:cNvPicPr>
          <p:nvPr/>
        </p:nvPicPr>
        <p:blipFill>
          <a:blip r:embed="rId3"/>
          <a:srcRect/>
          <a:stretch>
            <a:fillRect/>
          </a:stretch>
        </p:blipFill>
        <p:spPr bwMode="auto">
          <a:xfrm>
            <a:off x="928662" y="4143380"/>
            <a:ext cx="7693469" cy="22860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500034" y="0"/>
            <a:ext cx="4316113" cy="2586051"/>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1214414" y="2428868"/>
            <a:ext cx="6753225" cy="4181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0" y="214290"/>
            <a:ext cx="8945432" cy="2428892"/>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428596" y="3000372"/>
            <a:ext cx="8560034" cy="3143272"/>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00034" y="3000372"/>
            <a:ext cx="7715304" cy="1742676"/>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1214414" y="214290"/>
            <a:ext cx="6357982" cy="2656319"/>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357158" y="4500570"/>
            <a:ext cx="7929573" cy="2143128"/>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071538" y="214290"/>
            <a:ext cx="6357982" cy="2656319"/>
          </a:xfrm>
          <a:prstGeom prst="rect">
            <a:avLst/>
          </a:prstGeom>
          <a:noFill/>
          <a:ln w="9525">
            <a:noFill/>
            <a:miter lim="800000"/>
            <a:headEnd/>
            <a:tailEnd/>
          </a:ln>
          <a:effectLst/>
        </p:spPr>
      </p:pic>
      <p:pic>
        <p:nvPicPr>
          <p:cNvPr id="33794" name="Picture 2"/>
          <p:cNvPicPr>
            <a:picLocks noChangeAspect="1" noChangeArrowheads="1"/>
          </p:cNvPicPr>
          <p:nvPr/>
        </p:nvPicPr>
        <p:blipFill>
          <a:blip r:embed="rId3"/>
          <a:srcRect/>
          <a:stretch>
            <a:fillRect/>
          </a:stretch>
        </p:blipFill>
        <p:spPr bwMode="auto">
          <a:xfrm>
            <a:off x="1000101" y="4959206"/>
            <a:ext cx="6143668" cy="1641628"/>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a:srcRect/>
          <a:stretch>
            <a:fillRect/>
          </a:stretch>
        </p:blipFill>
        <p:spPr bwMode="auto">
          <a:xfrm>
            <a:off x="428596" y="3000372"/>
            <a:ext cx="8273458" cy="1643074"/>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714348" y="285728"/>
            <a:ext cx="7229685" cy="3714776"/>
          </a:xfrm>
          <a:prstGeom prst="rect">
            <a:avLst/>
          </a:prstGeom>
          <a:noFill/>
          <a:ln w="9525">
            <a:noFill/>
            <a:miter lim="800000"/>
            <a:headEnd/>
            <a:tailEnd/>
          </a:ln>
          <a:effectLst/>
        </p:spPr>
      </p:pic>
      <p:pic>
        <p:nvPicPr>
          <p:cNvPr id="34819" name="Picture 3"/>
          <p:cNvPicPr>
            <a:picLocks noChangeAspect="1" noChangeArrowheads="1"/>
          </p:cNvPicPr>
          <p:nvPr/>
        </p:nvPicPr>
        <p:blipFill>
          <a:blip r:embed="rId3"/>
          <a:srcRect/>
          <a:stretch>
            <a:fillRect/>
          </a:stretch>
        </p:blipFill>
        <p:spPr bwMode="auto">
          <a:xfrm>
            <a:off x="928662" y="3991461"/>
            <a:ext cx="7072362" cy="2866539"/>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500033" y="214290"/>
            <a:ext cx="7794063" cy="2214578"/>
          </a:xfrm>
          <a:prstGeom prst="rect">
            <a:avLst/>
          </a:prstGeom>
          <a:noFill/>
          <a:ln w="9525">
            <a:noFill/>
            <a:miter lim="800000"/>
            <a:headEnd/>
            <a:tailEnd/>
          </a:ln>
          <a:effectLst/>
        </p:spPr>
      </p:pic>
      <p:pic>
        <p:nvPicPr>
          <p:cNvPr id="48131" name="Picture 3"/>
          <p:cNvPicPr>
            <a:picLocks noChangeAspect="1" noChangeArrowheads="1"/>
          </p:cNvPicPr>
          <p:nvPr/>
        </p:nvPicPr>
        <p:blipFill>
          <a:blip r:embed="rId3"/>
          <a:srcRect/>
          <a:stretch>
            <a:fillRect/>
          </a:stretch>
        </p:blipFill>
        <p:spPr bwMode="auto">
          <a:xfrm>
            <a:off x="928662" y="2500306"/>
            <a:ext cx="7702550" cy="335280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714348" y="428604"/>
            <a:ext cx="7664450" cy="536575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785786" y="500042"/>
            <a:ext cx="7153275" cy="1876425"/>
          </a:xfrm>
          <a:prstGeom prst="rect">
            <a:avLst/>
          </a:prstGeom>
          <a:noFill/>
          <a:ln w="9525">
            <a:noFill/>
            <a:miter lim="800000"/>
            <a:headEnd/>
            <a:tailEnd/>
          </a:ln>
          <a:effectLst/>
        </p:spPr>
      </p:pic>
      <p:pic>
        <p:nvPicPr>
          <p:cNvPr id="47107" name="Picture 3"/>
          <p:cNvPicPr>
            <a:picLocks noChangeAspect="1" noChangeArrowheads="1"/>
          </p:cNvPicPr>
          <p:nvPr/>
        </p:nvPicPr>
        <p:blipFill>
          <a:blip r:embed="rId3"/>
          <a:srcRect/>
          <a:stretch>
            <a:fillRect/>
          </a:stretch>
        </p:blipFill>
        <p:spPr bwMode="auto">
          <a:xfrm>
            <a:off x="1142976" y="2428868"/>
            <a:ext cx="6858048" cy="4049759"/>
          </a:xfrm>
          <a:prstGeom prst="rect">
            <a:avLst/>
          </a:prstGeom>
          <a:noFill/>
          <a:ln w="9525">
            <a:noFill/>
            <a:miter lim="800000"/>
            <a:headEnd/>
            <a:tailEnd/>
          </a:ln>
          <a:effectLst/>
        </p:spPr>
      </p:pic>
      <p:pic>
        <p:nvPicPr>
          <p:cNvPr id="47108" name="Picture 4"/>
          <p:cNvPicPr>
            <a:picLocks noChangeAspect="1" noChangeArrowheads="1"/>
          </p:cNvPicPr>
          <p:nvPr/>
        </p:nvPicPr>
        <p:blipFill>
          <a:blip r:embed="rId4"/>
          <a:srcRect/>
          <a:stretch>
            <a:fillRect/>
          </a:stretch>
        </p:blipFill>
        <p:spPr bwMode="auto">
          <a:xfrm>
            <a:off x="571472" y="0"/>
            <a:ext cx="4705350" cy="40005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srcRect/>
          <a:stretch>
            <a:fillRect/>
          </a:stretch>
        </p:blipFill>
        <p:spPr bwMode="auto">
          <a:xfrm>
            <a:off x="466725" y="304800"/>
            <a:ext cx="8210550" cy="62484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910" y="500042"/>
            <a:ext cx="8072494" cy="2677656"/>
          </a:xfrm>
          <a:prstGeom prst="rect">
            <a:avLst/>
          </a:prstGeom>
        </p:spPr>
        <p:txBody>
          <a:bodyPr wrap="square">
            <a:spAutoFit/>
          </a:bodyPr>
          <a:lstStyle/>
          <a:p>
            <a:r>
              <a:rPr lang="zh-CN" altLang="en-US" sz="2800" dirty="0" smtClean="0"/>
              <a:t>我们常说有氧运动，有氧运动能减肥，为什么？因为</a:t>
            </a:r>
            <a:r>
              <a:rPr lang="zh-CN" altLang="en-US" sz="2800" b="1" dirty="0" smtClean="0"/>
              <a:t>有氧运动用的肌肉是红肌</a:t>
            </a:r>
            <a:r>
              <a:rPr lang="zh-CN" altLang="en-US" sz="2800" dirty="0" smtClean="0"/>
              <a:t>，红肌的特点，是不容易发达，而且能持续的消耗很多的能量，你看看长跑运动员就知道了，几乎没有一个长跑运动员是膘肥体壮的，因为他们想积累脂肪也会立马被消耗干净。有氧运动，是可以用脂肪来提供能量的</a:t>
            </a:r>
            <a:endParaRPr lang="en-US" sz="2800" dirty="0"/>
          </a:p>
        </p:txBody>
      </p:sp>
      <p:sp>
        <p:nvSpPr>
          <p:cNvPr id="3" name="矩形 2"/>
          <p:cNvSpPr/>
          <p:nvPr/>
        </p:nvSpPr>
        <p:spPr>
          <a:xfrm>
            <a:off x="642910" y="3357562"/>
            <a:ext cx="8286808" cy="2677656"/>
          </a:xfrm>
          <a:prstGeom prst="rect">
            <a:avLst/>
          </a:prstGeom>
        </p:spPr>
        <p:txBody>
          <a:bodyPr wrap="square">
            <a:spAutoFit/>
          </a:bodyPr>
          <a:lstStyle/>
          <a:p>
            <a:r>
              <a:rPr lang="zh-CN" altLang="en-US" sz="2800" dirty="0" smtClean="0"/>
              <a:t>再说一下长肌肉。想长肌肉，也就是让肌肉肥大。</a:t>
            </a:r>
            <a:r>
              <a:rPr lang="zh-CN" altLang="en-US" sz="2800" b="1" dirty="0" smtClean="0"/>
              <a:t>肌肉肥大主要锻炼的是白肌</a:t>
            </a:r>
            <a:r>
              <a:rPr lang="zh-CN" altLang="en-US" sz="2800" dirty="0" smtClean="0"/>
              <a:t>。白肌有什么特点？大家都看到了。因为它是很快疲劳的，你如果慢慢的做了很多次数的动作，你这练的绝对不是白肌，肌肉也就不会成长。白肌的成长，需要大强度，甚至更快的速度。</a:t>
            </a:r>
            <a:endParaRPr lang="en-US" sz="28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a:stretch>
            <a:fillRect/>
          </a:stretch>
        </p:blipFill>
        <p:spPr bwMode="auto">
          <a:xfrm>
            <a:off x="714348" y="357166"/>
            <a:ext cx="7553325" cy="135255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357158" y="2928934"/>
            <a:ext cx="5488194" cy="3590918"/>
          </a:xfrm>
          <a:prstGeom prst="rect">
            <a:avLst/>
          </a:prstGeom>
          <a:noFill/>
          <a:ln w="9525">
            <a:noFill/>
            <a:miter lim="800000"/>
            <a:headEnd/>
            <a:tailEnd/>
          </a:ln>
          <a:effectLst/>
        </p:spPr>
      </p:pic>
      <p:pic>
        <p:nvPicPr>
          <p:cNvPr id="35843" name="Picture 3"/>
          <p:cNvPicPr>
            <a:picLocks noChangeAspect="1" noChangeArrowheads="1"/>
          </p:cNvPicPr>
          <p:nvPr/>
        </p:nvPicPr>
        <p:blipFill>
          <a:blip r:embed="rId3"/>
          <a:srcRect/>
          <a:stretch>
            <a:fillRect/>
          </a:stretch>
        </p:blipFill>
        <p:spPr bwMode="auto">
          <a:xfrm>
            <a:off x="0" y="0"/>
            <a:ext cx="4500594" cy="673447"/>
          </a:xfrm>
          <a:prstGeom prst="rect">
            <a:avLst/>
          </a:prstGeom>
          <a:noFill/>
          <a:ln w="9525">
            <a:noFill/>
            <a:miter lim="800000"/>
            <a:headEnd/>
            <a:tailEnd/>
          </a:ln>
          <a:effectLst/>
        </p:spPr>
      </p:pic>
      <p:pic>
        <p:nvPicPr>
          <p:cNvPr id="35844" name="Picture 4"/>
          <p:cNvPicPr>
            <a:picLocks noChangeAspect="1" noChangeArrowheads="1"/>
          </p:cNvPicPr>
          <p:nvPr/>
        </p:nvPicPr>
        <p:blipFill>
          <a:blip r:embed="rId4"/>
          <a:srcRect/>
          <a:stretch>
            <a:fillRect/>
          </a:stretch>
        </p:blipFill>
        <p:spPr bwMode="auto">
          <a:xfrm>
            <a:off x="928662" y="2500306"/>
            <a:ext cx="4357718" cy="379243"/>
          </a:xfrm>
          <a:prstGeom prst="rect">
            <a:avLst/>
          </a:prstGeom>
          <a:noFill/>
          <a:ln w="9525">
            <a:noFill/>
            <a:miter lim="800000"/>
            <a:headEnd/>
            <a:tailEnd/>
          </a:ln>
          <a:effectLst/>
        </p:spPr>
      </p:pic>
      <p:pic>
        <p:nvPicPr>
          <p:cNvPr id="35845" name="Picture 5"/>
          <p:cNvPicPr>
            <a:picLocks noChangeAspect="1" noChangeArrowheads="1"/>
          </p:cNvPicPr>
          <p:nvPr/>
        </p:nvPicPr>
        <p:blipFill>
          <a:blip r:embed="rId5"/>
          <a:srcRect/>
          <a:stretch>
            <a:fillRect/>
          </a:stretch>
        </p:blipFill>
        <p:spPr bwMode="auto">
          <a:xfrm>
            <a:off x="6429388" y="3929066"/>
            <a:ext cx="2143125" cy="914400"/>
          </a:xfrm>
          <a:prstGeom prst="rect">
            <a:avLst/>
          </a:prstGeom>
          <a:noFill/>
          <a:ln w="9525">
            <a:solidFill>
              <a:srgbClr val="FF0000"/>
            </a:solidFill>
            <a:miter lim="800000"/>
            <a:headEnd/>
            <a:tailEnd/>
          </a:ln>
          <a:effectLst/>
        </p:spPr>
      </p:pic>
      <p:sp>
        <p:nvSpPr>
          <p:cNvPr id="16386" name="AutoShape 2" descr="Image result for armadillo 中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6389" name="Picture 5"/>
          <p:cNvPicPr>
            <a:picLocks noChangeAspect="1" noChangeArrowheads="1"/>
          </p:cNvPicPr>
          <p:nvPr/>
        </p:nvPicPr>
        <p:blipFill>
          <a:blip r:embed="rId6"/>
          <a:srcRect/>
          <a:stretch>
            <a:fillRect/>
          </a:stretch>
        </p:blipFill>
        <p:spPr bwMode="auto">
          <a:xfrm>
            <a:off x="357158" y="714356"/>
            <a:ext cx="7639050" cy="2162175"/>
          </a:xfrm>
          <a:prstGeom prst="rect">
            <a:avLst/>
          </a:prstGeom>
          <a:noFill/>
          <a:ln w="9525">
            <a:noFill/>
            <a:miter lim="800000"/>
            <a:headEnd/>
            <a:tailEnd/>
          </a:ln>
          <a:effectLst/>
        </p:spPr>
      </p:pic>
      <p:pic>
        <p:nvPicPr>
          <p:cNvPr id="69634" name="Picture 2"/>
          <p:cNvPicPr>
            <a:picLocks noChangeAspect="1" noChangeArrowheads="1"/>
          </p:cNvPicPr>
          <p:nvPr/>
        </p:nvPicPr>
        <p:blipFill>
          <a:blip r:embed="rId7"/>
          <a:srcRect/>
          <a:stretch>
            <a:fillRect/>
          </a:stretch>
        </p:blipFill>
        <p:spPr bwMode="auto">
          <a:xfrm>
            <a:off x="5400906" y="5643578"/>
            <a:ext cx="3743094" cy="66798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214282" y="285728"/>
            <a:ext cx="3810000" cy="609600"/>
          </a:xfrm>
          <a:prstGeom prst="rect">
            <a:avLst/>
          </a:prstGeom>
          <a:noFill/>
          <a:ln w="9525">
            <a:noFill/>
            <a:miter lim="800000"/>
            <a:headEnd/>
            <a:tailEnd/>
          </a:ln>
          <a:effectLst/>
        </p:spPr>
      </p:pic>
      <p:pic>
        <p:nvPicPr>
          <p:cNvPr id="36867" name="Picture 3"/>
          <p:cNvPicPr>
            <a:picLocks noChangeAspect="1" noChangeArrowheads="1"/>
          </p:cNvPicPr>
          <p:nvPr/>
        </p:nvPicPr>
        <p:blipFill>
          <a:blip r:embed="rId3"/>
          <a:srcRect/>
          <a:stretch>
            <a:fillRect/>
          </a:stretch>
        </p:blipFill>
        <p:spPr bwMode="auto">
          <a:xfrm>
            <a:off x="857224" y="1142984"/>
            <a:ext cx="7381875" cy="1457325"/>
          </a:xfrm>
          <a:prstGeom prst="rect">
            <a:avLst/>
          </a:prstGeom>
          <a:noFill/>
          <a:ln w="9525">
            <a:noFill/>
            <a:miter lim="800000"/>
            <a:headEnd/>
            <a:tailEnd/>
          </a:ln>
          <a:effectLst/>
        </p:spPr>
      </p:pic>
      <p:pic>
        <p:nvPicPr>
          <p:cNvPr id="36868" name="Picture 4"/>
          <p:cNvPicPr>
            <a:picLocks noChangeAspect="1" noChangeArrowheads="1"/>
          </p:cNvPicPr>
          <p:nvPr/>
        </p:nvPicPr>
        <p:blipFill>
          <a:blip r:embed="rId4"/>
          <a:srcRect/>
          <a:stretch>
            <a:fillRect/>
          </a:stretch>
        </p:blipFill>
        <p:spPr bwMode="auto">
          <a:xfrm>
            <a:off x="1785918" y="2714620"/>
            <a:ext cx="5838825" cy="394335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285720" y="428604"/>
            <a:ext cx="8431849" cy="2714644"/>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a:srcRect/>
          <a:stretch>
            <a:fillRect/>
          </a:stretch>
        </p:blipFill>
        <p:spPr bwMode="auto">
          <a:xfrm>
            <a:off x="285720" y="3143248"/>
            <a:ext cx="8072494" cy="1422168"/>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0" y="428604"/>
            <a:ext cx="5886450" cy="5495925"/>
          </a:xfrm>
          <a:prstGeom prst="rect">
            <a:avLst/>
          </a:prstGeom>
          <a:noFill/>
          <a:ln w="9525">
            <a:noFill/>
            <a:miter lim="800000"/>
            <a:headEnd/>
            <a:tailEnd/>
          </a:ln>
          <a:effectLst/>
        </p:spPr>
      </p:pic>
      <p:pic>
        <p:nvPicPr>
          <p:cNvPr id="37891" name="Picture 3"/>
          <p:cNvPicPr>
            <a:picLocks noChangeAspect="1" noChangeArrowheads="1"/>
          </p:cNvPicPr>
          <p:nvPr/>
        </p:nvPicPr>
        <p:blipFill>
          <a:blip r:embed="rId3"/>
          <a:srcRect/>
          <a:stretch>
            <a:fillRect/>
          </a:stretch>
        </p:blipFill>
        <p:spPr bwMode="auto">
          <a:xfrm>
            <a:off x="5156967" y="785794"/>
            <a:ext cx="3987033" cy="5214951"/>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4714876" y="500042"/>
            <a:ext cx="4057650" cy="5829300"/>
          </a:xfrm>
          <a:prstGeom prst="rect">
            <a:avLst/>
          </a:prstGeom>
          <a:noFill/>
          <a:ln w="9525">
            <a:noFill/>
            <a:miter lim="800000"/>
            <a:headEnd/>
            <a:tailEnd/>
          </a:ln>
          <a:effectLst/>
        </p:spPr>
      </p:pic>
      <p:pic>
        <p:nvPicPr>
          <p:cNvPr id="39939" name="Picture 3"/>
          <p:cNvPicPr>
            <a:picLocks noChangeAspect="1" noChangeArrowheads="1"/>
          </p:cNvPicPr>
          <p:nvPr/>
        </p:nvPicPr>
        <p:blipFill>
          <a:blip r:embed="rId3"/>
          <a:srcRect/>
          <a:stretch>
            <a:fillRect/>
          </a:stretch>
        </p:blipFill>
        <p:spPr bwMode="auto">
          <a:xfrm>
            <a:off x="428596" y="0"/>
            <a:ext cx="5438775" cy="43815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642910" y="357166"/>
            <a:ext cx="7929618" cy="5016542"/>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71472" y="3143248"/>
            <a:ext cx="7724775" cy="19335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57158" y="500042"/>
            <a:ext cx="7877175" cy="234315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357158" y="142852"/>
            <a:ext cx="8523534" cy="250033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1714480" y="2857496"/>
            <a:ext cx="5667375" cy="7524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928662" y="3857628"/>
            <a:ext cx="7534275" cy="8858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928662" y="5072074"/>
            <a:ext cx="7515225" cy="981075"/>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4213" y="584200"/>
            <a:ext cx="7772400" cy="504825"/>
          </a:xfrm>
          <a:prstGeom prst="rect">
            <a:avLst/>
          </a:prstGeom>
        </p:spPr>
        <p:txBody>
          <a:bodyPr vert="horz" lIns="91440" tIns="45720" rIns="91440" bIns="45720" rtlCol="0" anchor="ctr">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000" b="0" i="0" u="none" strike="noStrike" kern="1200" cap="none" spc="0" normalizeH="0" baseline="0" noProof="0" smtClean="0">
                <a:ln>
                  <a:noFill/>
                </a:ln>
                <a:solidFill>
                  <a:schemeClr val="tx1"/>
                </a:solidFill>
                <a:effectLst/>
                <a:uLnTx/>
                <a:uFillTx/>
                <a:latin typeface="+mj-lt"/>
                <a:ea typeface="+mj-ea"/>
                <a:cs typeface="+mj-cs"/>
              </a:rPr>
              <a:t>人体内力</a:t>
            </a:r>
          </a:p>
        </p:txBody>
      </p:sp>
      <p:sp>
        <p:nvSpPr>
          <p:cNvPr id="3" name="Oval 4"/>
          <p:cNvSpPr>
            <a:spLocks noChangeArrowheads="1"/>
          </p:cNvSpPr>
          <p:nvPr/>
        </p:nvSpPr>
        <p:spPr bwMode="auto">
          <a:xfrm>
            <a:off x="1763713" y="2060575"/>
            <a:ext cx="323850" cy="288925"/>
          </a:xfrm>
          <a:prstGeom prst="ellipse">
            <a:avLst/>
          </a:prstGeom>
          <a:solidFill>
            <a:schemeClr val="accent1"/>
          </a:solidFill>
          <a:ln w="19050" algn="ctr">
            <a:solidFill>
              <a:srgbClr val="000000"/>
            </a:solidFill>
            <a:round/>
            <a:headEnd/>
            <a:tailEnd/>
          </a:ln>
        </p:spPr>
        <p:txBody>
          <a:bodyPr wrap="none" anchor="ctr"/>
          <a:lstStyle/>
          <a:p>
            <a:endParaRPr lang="zh-CN" altLang="en-US"/>
          </a:p>
        </p:txBody>
      </p:sp>
      <p:sp>
        <p:nvSpPr>
          <p:cNvPr id="4" name="Rectangle 5"/>
          <p:cNvSpPr>
            <a:spLocks noChangeArrowheads="1"/>
          </p:cNvSpPr>
          <p:nvPr/>
        </p:nvSpPr>
        <p:spPr bwMode="auto">
          <a:xfrm>
            <a:off x="1871663" y="2349500"/>
            <a:ext cx="107950" cy="215900"/>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5" name="Rectangle 6"/>
          <p:cNvSpPr>
            <a:spLocks noChangeArrowheads="1"/>
          </p:cNvSpPr>
          <p:nvPr/>
        </p:nvSpPr>
        <p:spPr bwMode="auto">
          <a:xfrm>
            <a:off x="1692275" y="2565400"/>
            <a:ext cx="466725" cy="1187450"/>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6" name="Rectangle 7"/>
          <p:cNvSpPr>
            <a:spLocks noChangeArrowheads="1"/>
          </p:cNvSpPr>
          <p:nvPr/>
        </p:nvSpPr>
        <p:spPr bwMode="auto">
          <a:xfrm>
            <a:off x="1727200" y="3824288"/>
            <a:ext cx="107950" cy="936625"/>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7" name="Rectangle 8"/>
          <p:cNvSpPr>
            <a:spLocks noChangeArrowheads="1"/>
          </p:cNvSpPr>
          <p:nvPr/>
        </p:nvSpPr>
        <p:spPr bwMode="auto">
          <a:xfrm>
            <a:off x="2016125" y="3824288"/>
            <a:ext cx="107950" cy="936625"/>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8" name="Rectangle 9"/>
          <p:cNvSpPr>
            <a:spLocks noChangeArrowheads="1"/>
          </p:cNvSpPr>
          <p:nvPr/>
        </p:nvSpPr>
        <p:spPr bwMode="auto">
          <a:xfrm>
            <a:off x="1368425" y="4797425"/>
            <a:ext cx="430213" cy="36513"/>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9" name="Rectangle 10"/>
          <p:cNvSpPr>
            <a:spLocks noChangeArrowheads="1"/>
          </p:cNvSpPr>
          <p:nvPr/>
        </p:nvSpPr>
        <p:spPr bwMode="auto">
          <a:xfrm>
            <a:off x="2016125" y="4797425"/>
            <a:ext cx="468313" cy="36513"/>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10" name="Rectangle 11"/>
          <p:cNvSpPr>
            <a:spLocks noChangeArrowheads="1"/>
          </p:cNvSpPr>
          <p:nvPr/>
        </p:nvSpPr>
        <p:spPr bwMode="auto">
          <a:xfrm>
            <a:off x="1403350" y="2565400"/>
            <a:ext cx="107950" cy="971550"/>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11" name="Rectangle 12"/>
          <p:cNvSpPr>
            <a:spLocks noChangeArrowheads="1"/>
          </p:cNvSpPr>
          <p:nvPr/>
        </p:nvSpPr>
        <p:spPr bwMode="auto">
          <a:xfrm>
            <a:off x="2195513" y="2565400"/>
            <a:ext cx="863600" cy="107950"/>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12" name="Rectangle 13"/>
          <p:cNvSpPr>
            <a:spLocks noChangeArrowheads="1"/>
          </p:cNvSpPr>
          <p:nvPr/>
        </p:nvSpPr>
        <p:spPr bwMode="auto">
          <a:xfrm>
            <a:off x="3059113" y="2565400"/>
            <a:ext cx="612775" cy="71438"/>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13" name="Oval 14"/>
          <p:cNvSpPr>
            <a:spLocks noChangeArrowheads="1"/>
          </p:cNvSpPr>
          <p:nvPr/>
        </p:nvSpPr>
        <p:spPr bwMode="auto">
          <a:xfrm>
            <a:off x="3671888" y="2457450"/>
            <a:ext cx="215900" cy="287338"/>
          </a:xfrm>
          <a:prstGeom prst="ellipse">
            <a:avLst/>
          </a:prstGeom>
          <a:solidFill>
            <a:schemeClr val="accent1"/>
          </a:solidFill>
          <a:ln w="19050" algn="ctr">
            <a:solidFill>
              <a:srgbClr val="000000"/>
            </a:solidFill>
            <a:round/>
            <a:headEnd/>
            <a:tailEnd/>
          </a:ln>
        </p:spPr>
        <p:txBody>
          <a:bodyPr wrap="none" anchor="ctr"/>
          <a:lstStyle/>
          <a:p>
            <a:endParaRPr lang="zh-CN" altLang="en-US"/>
          </a:p>
        </p:txBody>
      </p:sp>
      <p:sp>
        <p:nvSpPr>
          <p:cNvPr id="14" name="Rectangle 15"/>
          <p:cNvSpPr>
            <a:spLocks noChangeArrowheads="1"/>
          </p:cNvSpPr>
          <p:nvPr/>
        </p:nvSpPr>
        <p:spPr bwMode="auto">
          <a:xfrm>
            <a:off x="2268538" y="2024063"/>
            <a:ext cx="900112" cy="287337"/>
          </a:xfrm>
          <a:prstGeom prst="rect">
            <a:avLst/>
          </a:prstGeom>
          <a:noFill/>
          <a:ln w="19050" algn="ctr">
            <a:noFill/>
            <a:miter lim="800000"/>
            <a:headEnd/>
            <a:tailEnd/>
          </a:ln>
        </p:spPr>
        <p:txBody>
          <a:bodyPr wrap="none" anchor="ctr"/>
          <a:lstStyle/>
          <a:p>
            <a:pPr marL="342900" indent="-342900"/>
            <a:r>
              <a:rPr lang="zh-CN" altLang="en-US"/>
              <a:t>肩部受力</a:t>
            </a:r>
          </a:p>
        </p:txBody>
      </p:sp>
      <p:sp>
        <p:nvSpPr>
          <p:cNvPr id="15" name="Line 17"/>
          <p:cNvSpPr>
            <a:spLocks noChangeShapeType="1"/>
          </p:cNvSpPr>
          <p:nvPr/>
        </p:nvSpPr>
        <p:spPr bwMode="auto">
          <a:xfrm flipV="1">
            <a:off x="5364163" y="1952625"/>
            <a:ext cx="1584325" cy="1258888"/>
          </a:xfrm>
          <a:prstGeom prst="line">
            <a:avLst/>
          </a:prstGeom>
          <a:noFill/>
          <a:ln w="38100">
            <a:solidFill>
              <a:srgbClr val="000000"/>
            </a:solidFill>
            <a:round/>
            <a:headEnd/>
            <a:tailEnd/>
          </a:ln>
        </p:spPr>
        <p:txBody>
          <a:bodyPr wrap="none" anchor="ctr"/>
          <a:lstStyle/>
          <a:p>
            <a:endParaRPr lang="en-US"/>
          </a:p>
        </p:txBody>
      </p:sp>
      <p:sp>
        <p:nvSpPr>
          <p:cNvPr id="16" name="Oval 18"/>
          <p:cNvSpPr>
            <a:spLocks noChangeArrowheads="1"/>
          </p:cNvSpPr>
          <p:nvPr/>
        </p:nvSpPr>
        <p:spPr bwMode="auto">
          <a:xfrm>
            <a:off x="6911975" y="1773238"/>
            <a:ext cx="252413" cy="215900"/>
          </a:xfrm>
          <a:prstGeom prst="ellipse">
            <a:avLst/>
          </a:prstGeom>
          <a:solidFill>
            <a:schemeClr val="accent1"/>
          </a:solidFill>
          <a:ln w="19050" algn="ctr">
            <a:solidFill>
              <a:srgbClr val="000000"/>
            </a:solidFill>
            <a:round/>
            <a:headEnd/>
            <a:tailEnd/>
          </a:ln>
        </p:spPr>
        <p:txBody>
          <a:bodyPr wrap="none" anchor="ctr"/>
          <a:lstStyle/>
          <a:p>
            <a:endParaRPr lang="zh-CN" altLang="en-US"/>
          </a:p>
        </p:txBody>
      </p:sp>
      <p:sp>
        <p:nvSpPr>
          <p:cNvPr id="17" name="Line 19"/>
          <p:cNvSpPr>
            <a:spLocks noChangeShapeType="1"/>
          </p:cNvSpPr>
          <p:nvPr/>
        </p:nvSpPr>
        <p:spPr bwMode="auto">
          <a:xfrm>
            <a:off x="5364163" y="3213100"/>
            <a:ext cx="1044575" cy="468313"/>
          </a:xfrm>
          <a:prstGeom prst="line">
            <a:avLst/>
          </a:prstGeom>
          <a:noFill/>
          <a:ln w="38100">
            <a:solidFill>
              <a:srgbClr val="000000"/>
            </a:solidFill>
            <a:round/>
            <a:headEnd/>
            <a:tailEnd/>
          </a:ln>
        </p:spPr>
        <p:txBody>
          <a:bodyPr wrap="none" anchor="ctr"/>
          <a:lstStyle/>
          <a:p>
            <a:endParaRPr lang="en-US"/>
          </a:p>
        </p:txBody>
      </p:sp>
      <p:sp>
        <p:nvSpPr>
          <p:cNvPr id="18" name="Line 20"/>
          <p:cNvSpPr>
            <a:spLocks noChangeShapeType="1"/>
          </p:cNvSpPr>
          <p:nvPr/>
        </p:nvSpPr>
        <p:spPr bwMode="auto">
          <a:xfrm flipH="1">
            <a:off x="5543550" y="3681413"/>
            <a:ext cx="863600" cy="792162"/>
          </a:xfrm>
          <a:prstGeom prst="line">
            <a:avLst/>
          </a:prstGeom>
          <a:noFill/>
          <a:ln w="38100">
            <a:solidFill>
              <a:srgbClr val="000000"/>
            </a:solidFill>
            <a:round/>
            <a:headEnd/>
            <a:tailEnd/>
          </a:ln>
        </p:spPr>
        <p:txBody>
          <a:bodyPr wrap="none" anchor="ctr"/>
          <a:lstStyle/>
          <a:p>
            <a:endParaRPr lang="en-US"/>
          </a:p>
        </p:txBody>
      </p:sp>
      <p:sp>
        <p:nvSpPr>
          <p:cNvPr id="19" name="Line 21"/>
          <p:cNvSpPr>
            <a:spLocks noChangeShapeType="1"/>
          </p:cNvSpPr>
          <p:nvPr/>
        </p:nvSpPr>
        <p:spPr bwMode="auto">
          <a:xfrm>
            <a:off x="5543550" y="4473575"/>
            <a:ext cx="431800" cy="36513"/>
          </a:xfrm>
          <a:prstGeom prst="line">
            <a:avLst/>
          </a:prstGeom>
          <a:noFill/>
          <a:ln w="28575">
            <a:solidFill>
              <a:srgbClr val="000000"/>
            </a:solidFill>
            <a:round/>
            <a:headEnd/>
            <a:tailEnd/>
          </a:ln>
        </p:spPr>
        <p:txBody>
          <a:bodyPr wrap="none" anchor="ctr"/>
          <a:lstStyle/>
          <a:p>
            <a:endParaRPr lang="en-US"/>
          </a:p>
        </p:txBody>
      </p:sp>
      <p:sp>
        <p:nvSpPr>
          <p:cNvPr id="20" name="Line 22"/>
          <p:cNvSpPr>
            <a:spLocks noChangeShapeType="1"/>
          </p:cNvSpPr>
          <p:nvPr/>
        </p:nvSpPr>
        <p:spPr bwMode="auto">
          <a:xfrm>
            <a:off x="6767513" y="2133600"/>
            <a:ext cx="360362" cy="1152525"/>
          </a:xfrm>
          <a:prstGeom prst="line">
            <a:avLst/>
          </a:prstGeom>
          <a:noFill/>
          <a:ln w="38100">
            <a:solidFill>
              <a:srgbClr val="000000"/>
            </a:solidFill>
            <a:round/>
            <a:headEnd/>
            <a:tailEnd/>
          </a:ln>
        </p:spPr>
        <p:txBody>
          <a:bodyPr wrap="none" anchor="ctr"/>
          <a:lstStyle/>
          <a:p>
            <a:endParaRPr lang="en-US"/>
          </a:p>
        </p:txBody>
      </p:sp>
      <p:sp>
        <p:nvSpPr>
          <p:cNvPr id="21" name="Rectangle 23"/>
          <p:cNvSpPr>
            <a:spLocks noChangeArrowheads="1"/>
          </p:cNvSpPr>
          <p:nvPr/>
        </p:nvSpPr>
        <p:spPr bwMode="auto">
          <a:xfrm>
            <a:off x="6911975" y="3284538"/>
            <a:ext cx="468313" cy="325437"/>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22" name="Oval 24"/>
          <p:cNvSpPr>
            <a:spLocks noChangeArrowheads="1"/>
          </p:cNvSpPr>
          <p:nvPr/>
        </p:nvSpPr>
        <p:spPr bwMode="auto">
          <a:xfrm>
            <a:off x="5759450" y="2744788"/>
            <a:ext cx="144463" cy="144462"/>
          </a:xfrm>
          <a:prstGeom prst="ellipse">
            <a:avLst/>
          </a:prstGeom>
          <a:solidFill>
            <a:srgbClr val="FF0066"/>
          </a:solidFill>
          <a:ln w="19050" algn="ctr">
            <a:solidFill>
              <a:srgbClr val="000000"/>
            </a:solidFill>
            <a:round/>
            <a:headEnd/>
            <a:tailEnd/>
          </a:ln>
        </p:spPr>
        <p:txBody>
          <a:bodyPr wrap="none" anchor="ctr"/>
          <a:lstStyle/>
          <a:p>
            <a:endParaRPr lang="zh-CN" altLang="en-US"/>
          </a:p>
        </p:txBody>
      </p:sp>
      <p:sp>
        <p:nvSpPr>
          <p:cNvPr id="23" name="Rectangle 25"/>
          <p:cNvSpPr>
            <a:spLocks noChangeArrowheads="1"/>
          </p:cNvSpPr>
          <p:nvPr/>
        </p:nvSpPr>
        <p:spPr bwMode="auto">
          <a:xfrm>
            <a:off x="4176713" y="2744788"/>
            <a:ext cx="971550" cy="323850"/>
          </a:xfrm>
          <a:prstGeom prst="rect">
            <a:avLst/>
          </a:prstGeom>
          <a:noFill/>
          <a:ln w="19050" algn="ctr">
            <a:solidFill>
              <a:srgbClr val="000000"/>
            </a:solidFill>
            <a:miter lim="800000"/>
            <a:headEnd/>
            <a:tailEnd/>
          </a:ln>
        </p:spPr>
        <p:txBody>
          <a:bodyPr wrap="none" anchor="ctr"/>
          <a:lstStyle/>
          <a:p>
            <a:pPr marL="342900" indent="-342900"/>
            <a:r>
              <a:rPr lang="zh-CN" altLang="en-US"/>
              <a:t>腰部受力</a:t>
            </a:r>
          </a:p>
        </p:txBody>
      </p:sp>
      <p:sp>
        <p:nvSpPr>
          <p:cNvPr id="24" name="Rectangle 27"/>
          <p:cNvSpPr>
            <a:spLocks noChangeArrowheads="1"/>
          </p:cNvSpPr>
          <p:nvPr/>
        </p:nvSpPr>
        <p:spPr bwMode="auto">
          <a:xfrm>
            <a:off x="2268538" y="5337175"/>
            <a:ext cx="863600" cy="107950"/>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25" name="Rectangle 28"/>
          <p:cNvSpPr>
            <a:spLocks noChangeArrowheads="1"/>
          </p:cNvSpPr>
          <p:nvPr/>
        </p:nvSpPr>
        <p:spPr bwMode="auto">
          <a:xfrm>
            <a:off x="3132138" y="5337175"/>
            <a:ext cx="612775" cy="71438"/>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26" name="Oval 29"/>
          <p:cNvSpPr>
            <a:spLocks noChangeArrowheads="1"/>
          </p:cNvSpPr>
          <p:nvPr/>
        </p:nvSpPr>
        <p:spPr bwMode="auto">
          <a:xfrm>
            <a:off x="3743325" y="5229225"/>
            <a:ext cx="215900" cy="287338"/>
          </a:xfrm>
          <a:prstGeom prst="ellipse">
            <a:avLst/>
          </a:prstGeom>
          <a:solidFill>
            <a:schemeClr val="accent1"/>
          </a:solidFill>
          <a:ln w="19050" algn="ctr">
            <a:solidFill>
              <a:srgbClr val="000000"/>
            </a:solidFill>
            <a:round/>
            <a:headEnd/>
            <a:tailEnd/>
          </a:ln>
        </p:spPr>
        <p:txBody>
          <a:bodyPr wrap="none" anchor="ctr"/>
          <a:lstStyle/>
          <a:p>
            <a:endParaRPr lang="zh-CN" altLang="en-US"/>
          </a:p>
        </p:txBody>
      </p:sp>
      <p:sp>
        <p:nvSpPr>
          <p:cNvPr id="27" name="Line 31"/>
          <p:cNvSpPr>
            <a:spLocks noChangeShapeType="1"/>
          </p:cNvSpPr>
          <p:nvPr/>
        </p:nvSpPr>
        <p:spPr bwMode="auto">
          <a:xfrm>
            <a:off x="2268538" y="5049838"/>
            <a:ext cx="0" cy="792162"/>
          </a:xfrm>
          <a:prstGeom prst="line">
            <a:avLst/>
          </a:prstGeom>
          <a:noFill/>
          <a:ln w="19050">
            <a:solidFill>
              <a:srgbClr val="000000"/>
            </a:solidFill>
            <a:round/>
            <a:headEnd/>
            <a:tailEnd/>
          </a:ln>
        </p:spPr>
        <p:txBody>
          <a:bodyPr wrap="none" anchor="ctr"/>
          <a:lstStyle/>
          <a:p>
            <a:endParaRPr lang="en-US"/>
          </a:p>
        </p:txBody>
      </p:sp>
      <p:sp>
        <p:nvSpPr>
          <p:cNvPr id="28" name="Line 32"/>
          <p:cNvSpPr>
            <a:spLocks noChangeShapeType="1"/>
          </p:cNvSpPr>
          <p:nvPr/>
        </p:nvSpPr>
        <p:spPr bwMode="auto">
          <a:xfrm>
            <a:off x="2735263" y="5373688"/>
            <a:ext cx="0" cy="576262"/>
          </a:xfrm>
          <a:prstGeom prst="line">
            <a:avLst/>
          </a:prstGeom>
          <a:noFill/>
          <a:ln w="19050">
            <a:solidFill>
              <a:srgbClr val="000000"/>
            </a:solidFill>
            <a:round/>
            <a:headEnd/>
            <a:tailEnd type="triangle" w="med" len="med"/>
          </a:ln>
        </p:spPr>
        <p:txBody>
          <a:bodyPr wrap="none" anchor="ctr"/>
          <a:lstStyle/>
          <a:p>
            <a:endParaRPr lang="en-US"/>
          </a:p>
        </p:txBody>
      </p:sp>
      <p:sp>
        <p:nvSpPr>
          <p:cNvPr id="29" name="Line 33"/>
          <p:cNvSpPr>
            <a:spLocks noChangeShapeType="1"/>
          </p:cNvSpPr>
          <p:nvPr/>
        </p:nvSpPr>
        <p:spPr bwMode="auto">
          <a:xfrm>
            <a:off x="3455988" y="5337175"/>
            <a:ext cx="0" cy="504825"/>
          </a:xfrm>
          <a:prstGeom prst="line">
            <a:avLst/>
          </a:prstGeom>
          <a:noFill/>
          <a:ln w="19050">
            <a:solidFill>
              <a:srgbClr val="000000"/>
            </a:solidFill>
            <a:round/>
            <a:headEnd/>
            <a:tailEnd type="triangle" w="med" len="med"/>
          </a:ln>
        </p:spPr>
        <p:txBody>
          <a:bodyPr wrap="none" anchor="ctr"/>
          <a:lstStyle/>
          <a:p>
            <a:endParaRPr lang="en-US"/>
          </a:p>
        </p:txBody>
      </p:sp>
      <p:sp>
        <p:nvSpPr>
          <p:cNvPr id="30" name="Line 34"/>
          <p:cNvSpPr>
            <a:spLocks noChangeShapeType="1"/>
          </p:cNvSpPr>
          <p:nvPr/>
        </p:nvSpPr>
        <p:spPr bwMode="auto">
          <a:xfrm>
            <a:off x="3851275" y="5373688"/>
            <a:ext cx="0" cy="647700"/>
          </a:xfrm>
          <a:prstGeom prst="line">
            <a:avLst/>
          </a:prstGeom>
          <a:noFill/>
          <a:ln w="19050">
            <a:solidFill>
              <a:srgbClr val="000000"/>
            </a:solidFill>
            <a:round/>
            <a:headEnd/>
            <a:tailEnd type="triangle" w="med" len="med"/>
          </a:ln>
        </p:spPr>
        <p:txBody>
          <a:bodyPr wrap="none" anchor="ctr"/>
          <a:lstStyle/>
          <a:p>
            <a:endParaRPr lang="en-US"/>
          </a:p>
        </p:txBody>
      </p:sp>
      <p:sp>
        <p:nvSpPr>
          <p:cNvPr id="31" name="Line 35"/>
          <p:cNvSpPr>
            <a:spLocks noChangeShapeType="1"/>
          </p:cNvSpPr>
          <p:nvPr/>
        </p:nvSpPr>
        <p:spPr bwMode="auto">
          <a:xfrm flipV="1">
            <a:off x="2268538" y="4976813"/>
            <a:ext cx="0" cy="396875"/>
          </a:xfrm>
          <a:prstGeom prst="line">
            <a:avLst/>
          </a:prstGeom>
          <a:noFill/>
          <a:ln w="19050">
            <a:solidFill>
              <a:srgbClr val="000000"/>
            </a:solidFill>
            <a:round/>
            <a:headEnd/>
            <a:tailEnd type="triangle" w="med" len="med"/>
          </a:ln>
        </p:spPr>
        <p:txBody>
          <a:bodyPr wrap="none" anchor="ctr"/>
          <a:lstStyle/>
          <a:p>
            <a:endParaRPr lang="en-US"/>
          </a:p>
        </p:txBody>
      </p:sp>
      <p:sp>
        <p:nvSpPr>
          <p:cNvPr id="32" name="Freeform 36"/>
          <p:cNvSpPr>
            <a:spLocks/>
          </p:cNvSpPr>
          <p:nvPr/>
        </p:nvSpPr>
        <p:spPr bwMode="auto">
          <a:xfrm>
            <a:off x="1943100" y="5121275"/>
            <a:ext cx="576263" cy="287338"/>
          </a:xfrm>
          <a:custGeom>
            <a:avLst/>
            <a:gdLst>
              <a:gd name="T0" fmla="*/ 363 w 363"/>
              <a:gd name="T1" fmla="*/ 181 h 181"/>
              <a:gd name="T2" fmla="*/ 250 w 363"/>
              <a:gd name="T3" fmla="*/ 23 h 181"/>
              <a:gd name="T4" fmla="*/ 0 w 363"/>
              <a:gd name="T5" fmla="*/ 45 h 181"/>
              <a:gd name="T6" fmla="*/ 0 60000 65536"/>
              <a:gd name="T7" fmla="*/ 0 60000 65536"/>
              <a:gd name="T8" fmla="*/ 0 60000 65536"/>
              <a:gd name="T9" fmla="*/ 0 w 363"/>
              <a:gd name="T10" fmla="*/ 0 h 181"/>
              <a:gd name="T11" fmla="*/ 363 w 363"/>
              <a:gd name="T12" fmla="*/ 181 h 181"/>
            </a:gdLst>
            <a:ahLst/>
            <a:cxnLst>
              <a:cxn ang="T6">
                <a:pos x="T0" y="T1"/>
              </a:cxn>
              <a:cxn ang="T7">
                <a:pos x="T2" y="T3"/>
              </a:cxn>
              <a:cxn ang="T8">
                <a:pos x="T4" y="T5"/>
              </a:cxn>
            </a:cxnLst>
            <a:rect l="T9" t="T10" r="T11" b="T12"/>
            <a:pathLst>
              <a:path w="363" h="181">
                <a:moveTo>
                  <a:pt x="363" y="181"/>
                </a:moveTo>
                <a:cubicBezTo>
                  <a:pt x="337" y="113"/>
                  <a:pt x="311" y="46"/>
                  <a:pt x="250" y="23"/>
                </a:cubicBezTo>
                <a:cubicBezTo>
                  <a:pt x="189" y="0"/>
                  <a:pt x="94" y="22"/>
                  <a:pt x="0" y="45"/>
                </a:cubicBezTo>
              </a:path>
            </a:pathLst>
          </a:custGeom>
          <a:noFill/>
          <a:ln w="19050">
            <a:solidFill>
              <a:srgbClr val="000000"/>
            </a:solidFill>
            <a:round/>
            <a:headEnd/>
            <a:tailEnd type="triangle" w="med" len="med"/>
          </a:ln>
        </p:spPr>
        <p:txBody>
          <a:bodyPr wrap="none" anchor="ctr"/>
          <a:lstStyle/>
          <a:p>
            <a:endParaRPr lang="zh-CN" altLang="en-US"/>
          </a:p>
        </p:txBody>
      </p:sp>
      <p:sp>
        <p:nvSpPr>
          <p:cNvPr id="33" name="Rectangle 37"/>
          <p:cNvSpPr>
            <a:spLocks noChangeArrowheads="1"/>
          </p:cNvSpPr>
          <p:nvPr/>
        </p:nvSpPr>
        <p:spPr bwMode="auto">
          <a:xfrm>
            <a:off x="2411413" y="4941888"/>
            <a:ext cx="360362" cy="250825"/>
          </a:xfrm>
          <a:prstGeom prst="rect">
            <a:avLst/>
          </a:prstGeom>
          <a:noFill/>
          <a:ln w="19050" algn="ctr">
            <a:solidFill>
              <a:schemeClr val="bg1"/>
            </a:solidFill>
            <a:miter lim="800000"/>
            <a:headEnd/>
            <a:tailEnd/>
          </a:ln>
        </p:spPr>
        <p:txBody>
          <a:bodyPr wrap="none" anchor="ctr"/>
          <a:lstStyle/>
          <a:p>
            <a:pPr marL="342900" indent="-342900"/>
            <a:r>
              <a:rPr lang="en-US" altLang="zh-CN"/>
              <a:t>Q</a:t>
            </a:r>
          </a:p>
        </p:txBody>
      </p:sp>
      <p:sp>
        <p:nvSpPr>
          <p:cNvPr id="34" name="Rectangle 39"/>
          <p:cNvSpPr>
            <a:spLocks noChangeArrowheads="1"/>
          </p:cNvSpPr>
          <p:nvPr/>
        </p:nvSpPr>
        <p:spPr bwMode="auto">
          <a:xfrm>
            <a:off x="1403350" y="5121275"/>
            <a:ext cx="504825" cy="252413"/>
          </a:xfrm>
          <a:prstGeom prst="rect">
            <a:avLst/>
          </a:prstGeom>
          <a:noFill/>
          <a:ln w="19050" algn="ctr">
            <a:solidFill>
              <a:schemeClr val="bg1"/>
            </a:solidFill>
            <a:miter lim="800000"/>
            <a:headEnd/>
            <a:tailEnd/>
          </a:ln>
        </p:spPr>
        <p:txBody>
          <a:bodyPr wrap="none" anchor="ctr"/>
          <a:lstStyle/>
          <a:p>
            <a:pPr marL="342900" indent="-342900"/>
            <a:r>
              <a:rPr lang="en-US" altLang="zh-CN"/>
              <a:t>M</a:t>
            </a:r>
          </a:p>
        </p:txBody>
      </p:sp>
      <p:sp>
        <p:nvSpPr>
          <p:cNvPr id="35" name="Oval 40"/>
          <p:cNvSpPr>
            <a:spLocks noChangeArrowheads="1"/>
          </p:cNvSpPr>
          <p:nvPr/>
        </p:nvSpPr>
        <p:spPr bwMode="auto">
          <a:xfrm>
            <a:off x="7019925" y="4473575"/>
            <a:ext cx="252413" cy="215900"/>
          </a:xfrm>
          <a:prstGeom prst="ellipse">
            <a:avLst/>
          </a:prstGeom>
          <a:solidFill>
            <a:schemeClr val="accent1"/>
          </a:solidFill>
          <a:ln w="19050" algn="ctr">
            <a:solidFill>
              <a:srgbClr val="000000"/>
            </a:solidFill>
            <a:round/>
            <a:headEnd/>
            <a:tailEnd/>
          </a:ln>
        </p:spPr>
        <p:txBody>
          <a:bodyPr wrap="none" anchor="ctr"/>
          <a:lstStyle/>
          <a:p>
            <a:endParaRPr lang="zh-CN" altLang="en-US"/>
          </a:p>
        </p:txBody>
      </p:sp>
      <p:sp>
        <p:nvSpPr>
          <p:cNvPr id="36" name="Line 41"/>
          <p:cNvSpPr>
            <a:spLocks noChangeShapeType="1"/>
          </p:cNvSpPr>
          <p:nvPr/>
        </p:nvSpPr>
        <p:spPr bwMode="auto">
          <a:xfrm flipV="1">
            <a:off x="5940425" y="4652963"/>
            <a:ext cx="1116013" cy="863600"/>
          </a:xfrm>
          <a:prstGeom prst="line">
            <a:avLst/>
          </a:prstGeom>
          <a:noFill/>
          <a:ln w="38100">
            <a:solidFill>
              <a:srgbClr val="000000"/>
            </a:solidFill>
            <a:round/>
            <a:headEnd/>
            <a:tailEnd/>
          </a:ln>
        </p:spPr>
        <p:txBody>
          <a:bodyPr wrap="none" anchor="ctr"/>
          <a:lstStyle/>
          <a:p>
            <a:endParaRPr lang="en-US"/>
          </a:p>
        </p:txBody>
      </p:sp>
      <p:sp>
        <p:nvSpPr>
          <p:cNvPr id="37" name="Oval 42"/>
          <p:cNvSpPr>
            <a:spLocks noChangeArrowheads="1"/>
          </p:cNvSpPr>
          <p:nvPr/>
        </p:nvSpPr>
        <p:spPr bwMode="auto">
          <a:xfrm>
            <a:off x="5832475" y="5481638"/>
            <a:ext cx="144463" cy="144462"/>
          </a:xfrm>
          <a:prstGeom prst="ellipse">
            <a:avLst/>
          </a:prstGeom>
          <a:solidFill>
            <a:srgbClr val="FF0066"/>
          </a:solidFill>
          <a:ln w="19050" algn="ctr">
            <a:solidFill>
              <a:srgbClr val="000000"/>
            </a:solidFill>
            <a:round/>
            <a:headEnd/>
            <a:tailEnd/>
          </a:ln>
        </p:spPr>
        <p:txBody>
          <a:bodyPr wrap="none" anchor="ctr"/>
          <a:lstStyle/>
          <a:p>
            <a:endParaRPr lang="zh-CN" altLang="en-US"/>
          </a:p>
        </p:txBody>
      </p:sp>
      <p:sp>
        <p:nvSpPr>
          <p:cNvPr id="38" name="Line 43"/>
          <p:cNvSpPr>
            <a:spLocks noChangeShapeType="1"/>
          </p:cNvSpPr>
          <p:nvPr/>
        </p:nvSpPr>
        <p:spPr bwMode="auto">
          <a:xfrm>
            <a:off x="6877050" y="4833938"/>
            <a:ext cx="360363" cy="1152525"/>
          </a:xfrm>
          <a:prstGeom prst="line">
            <a:avLst/>
          </a:prstGeom>
          <a:noFill/>
          <a:ln w="38100">
            <a:solidFill>
              <a:srgbClr val="000000"/>
            </a:solidFill>
            <a:round/>
            <a:headEnd/>
            <a:tailEnd/>
          </a:ln>
        </p:spPr>
        <p:txBody>
          <a:bodyPr wrap="none" anchor="ctr"/>
          <a:lstStyle/>
          <a:p>
            <a:endParaRPr lang="en-US"/>
          </a:p>
        </p:txBody>
      </p:sp>
      <p:sp>
        <p:nvSpPr>
          <p:cNvPr id="39" name="Rectangle 44"/>
          <p:cNvSpPr>
            <a:spLocks noChangeArrowheads="1"/>
          </p:cNvSpPr>
          <p:nvPr/>
        </p:nvSpPr>
        <p:spPr bwMode="auto">
          <a:xfrm>
            <a:off x="7019925" y="5984875"/>
            <a:ext cx="468313" cy="325438"/>
          </a:xfrm>
          <a:prstGeom prst="rect">
            <a:avLst/>
          </a:prstGeom>
          <a:solidFill>
            <a:schemeClr val="accent1"/>
          </a:solidFill>
          <a:ln w="19050" algn="ctr">
            <a:solidFill>
              <a:srgbClr val="000000"/>
            </a:solidFill>
            <a:miter lim="800000"/>
            <a:headEnd/>
            <a:tailEnd/>
          </a:ln>
        </p:spPr>
        <p:txBody>
          <a:bodyPr wrap="none" anchor="ctr"/>
          <a:lstStyle/>
          <a:p>
            <a:endParaRPr lang="zh-CN" altLang="en-US"/>
          </a:p>
        </p:txBody>
      </p:sp>
      <p:sp>
        <p:nvSpPr>
          <p:cNvPr id="40" name="Line 45"/>
          <p:cNvSpPr>
            <a:spLocks noChangeShapeType="1"/>
          </p:cNvSpPr>
          <p:nvPr/>
        </p:nvSpPr>
        <p:spPr bwMode="auto">
          <a:xfrm>
            <a:off x="7235825" y="6165850"/>
            <a:ext cx="0" cy="466725"/>
          </a:xfrm>
          <a:prstGeom prst="line">
            <a:avLst/>
          </a:prstGeom>
          <a:noFill/>
          <a:ln w="19050">
            <a:solidFill>
              <a:schemeClr val="tx1"/>
            </a:solidFill>
            <a:round/>
            <a:headEnd/>
            <a:tailEnd type="triangle" w="med" len="med"/>
          </a:ln>
        </p:spPr>
        <p:txBody>
          <a:bodyPr wrap="none" anchor="ctr"/>
          <a:lstStyle/>
          <a:p>
            <a:endParaRPr lang="en-US"/>
          </a:p>
        </p:txBody>
      </p:sp>
      <p:sp>
        <p:nvSpPr>
          <p:cNvPr id="41" name="Line 46"/>
          <p:cNvSpPr>
            <a:spLocks noChangeShapeType="1"/>
          </p:cNvSpPr>
          <p:nvPr/>
        </p:nvSpPr>
        <p:spPr bwMode="auto">
          <a:xfrm>
            <a:off x="6985000" y="5337175"/>
            <a:ext cx="0" cy="360363"/>
          </a:xfrm>
          <a:prstGeom prst="line">
            <a:avLst/>
          </a:prstGeom>
          <a:noFill/>
          <a:ln w="19050">
            <a:solidFill>
              <a:schemeClr val="tx1"/>
            </a:solidFill>
            <a:round/>
            <a:headEnd/>
            <a:tailEnd type="triangle" w="med" len="med"/>
          </a:ln>
        </p:spPr>
        <p:txBody>
          <a:bodyPr wrap="none" anchor="ctr"/>
          <a:lstStyle/>
          <a:p>
            <a:endParaRPr lang="en-US"/>
          </a:p>
        </p:txBody>
      </p:sp>
      <p:sp>
        <p:nvSpPr>
          <p:cNvPr id="42" name="Line 47"/>
          <p:cNvSpPr>
            <a:spLocks noChangeShapeType="1"/>
          </p:cNvSpPr>
          <p:nvPr/>
        </p:nvSpPr>
        <p:spPr bwMode="auto">
          <a:xfrm>
            <a:off x="6551613" y="5049838"/>
            <a:ext cx="0" cy="503237"/>
          </a:xfrm>
          <a:prstGeom prst="line">
            <a:avLst/>
          </a:prstGeom>
          <a:noFill/>
          <a:ln w="19050">
            <a:solidFill>
              <a:schemeClr val="tx1"/>
            </a:solidFill>
            <a:round/>
            <a:headEnd/>
            <a:tailEnd type="triangle" w="med" len="med"/>
          </a:ln>
        </p:spPr>
        <p:txBody>
          <a:bodyPr wrap="none" anchor="ctr"/>
          <a:lstStyle/>
          <a:p>
            <a:endParaRPr lang="en-US"/>
          </a:p>
        </p:txBody>
      </p:sp>
      <p:sp>
        <p:nvSpPr>
          <p:cNvPr id="43" name="Freeform 48"/>
          <p:cNvSpPr>
            <a:spLocks/>
          </p:cNvSpPr>
          <p:nvPr/>
        </p:nvSpPr>
        <p:spPr bwMode="auto">
          <a:xfrm>
            <a:off x="5724525" y="5151438"/>
            <a:ext cx="503238" cy="509587"/>
          </a:xfrm>
          <a:custGeom>
            <a:avLst/>
            <a:gdLst>
              <a:gd name="T0" fmla="*/ 317 w 317"/>
              <a:gd name="T1" fmla="*/ 321 h 321"/>
              <a:gd name="T2" fmla="*/ 227 w 317"/>
              <a:gd name="T3" fmla="*/ 49 h 321"/>
              <a:gd name="T4" fmla="*/ 0 w 317"/>
              <a:gd name="T5" fmla="*/ 26 h 321"/>
              <a:gd name="T6" fmla="*/ 0 60000 65536"/>
              <a:gd name="T7" fmla="*/ 0 60000 65536"/>
              <a:gd name="T8" fmla="*/ 0 60000 65536"/>
              <a:gd name="T9" fmla="*/ 0 w 317"/>
              <a:gd name="T10" fmla="*/ 0 h 321"/>
              <a:gd name="T11" fmla="*/ 317 w 317"/>
              <a:gd name="T12" fmla="*/ 321 h 321"/>
            </a:gdLst>
            <a:ahLst/>
            <a:cxnLst>
              <a:cxn ang="T6">
                <a:pos x="T0" y="T1"/>
              </a:cxn>
              <a:cxn ang="T7">
                <a:pos x="T2" y="T3"/>
              </a:cxn>
              <a:cxn ang="T8">
                <a:pos x="T4" y="T5"/>
              </a:cxn>
            </a:cxnLst>
            <a:rect l="T9" t="T10" r="T11" b="T12"/>
            <a:pathLst>
              <a:path w="317" h="321">
                <a:moveTo>
                  <a:pt x="317" y="321"/>
                </a:moveTo>
                <a:cubicBezTo>
                  <a:pt x="298" y="209"/>
                  <a:pt x="280" y="98"/>
                  <a:pt x="227" y="49"/>
                </a:cubicBezTo>
                <a:cubicBezTo>
                  <a:pt x="174" y="0"/>
                  <a:pt x="87" y="13"/>
                  <a:pt x="0" y="26"/>
                </a:cubicBezTo>
              </a:path>
            </a:pathLst>
          </a:custGeom>
          <a:noFill/>
          <a:ln w="19050">
            <a:solidFill>
              <a:schemeClr val="tx1"/>
            </a:solidFill>
            <a:round/>
            <a:headEnd/>
            <a:tailEnd type="triangle" w="med" len="med"/>
          </a:ln>
        </p:spPr>
        <p:txBody>
          <a:bodyPr wrap="none" anchor="ctr"/>
          <a:lstStyle/>
          <a:p>
            <a:endParaRPr lang="zh-CN" altLang="en-US"/>
          </a:p>
        </p:txBody>
      </p:sp>
      <p:sp>
        <p:nvSpPr>
          <p:cNvPr id="44" name="Line 49"/>
          <p:cNvSpPr>
            <a:spLocks noChangeShapeType="1"/>
          </p:cNvSpPr>
          <p:nvPr/>
        </p:nvSpPr>
        <p:spPr bwMode="auto">
          <a:xfrm flipV="1">
            <a:off x="5867400" y="5013325"/>
            <a:ext cx="0" cy="828675"/>
          </a:xfrm>
          <a:prstGeom prst="line">
            <a:avLst/>
          </a:prstGeom>
          <a:noFill/>
          <a:ln w="19050">
            <a:solidFill>
              <a:schemeClr val="tx1"/>
            </a:solidFill>
            <a:round/>
            <a:headEnd/>
            <a:tailEnd type="triangle" w="med" len="med"/>
          </a:ln>
        </p:spPr>
        <p:txBody>
          <a:bodyPr wrap="none" anchor="ctr"/>
          <a:lstStyle/>
          <a:p>
            <a:endParaRPr lang="en-US"/>
          </a:p>
        </p:txBody>
      </p:sp>
      <p:sp>
        <p:nvSpPr>
          <p:cNvPr id="45" name="Line 50"/>
          <p:cNvSpPr>
            <a:spLocks noChangeShapeType="1"/>
          </p:cNvSpPr>
          <p:nvPr/>
        </p:nvSpPr>
        <p:spPr bwMode="auto">
          <a:xfrm>
            <a:off x="5832475" y="5589588"/>
            <a:ext cx="576263" cy="0"/>
          </a:xfrm>
          <a:prstGeom prst="line">
            <a:avLst/>
          </a:prstGeom>
          <a:noFill/>
          <a:ln w="19050">
            <a:solidFill>
              <a:schemeClr val="tx1"/>
            </a:solidFill>
            <a:round/>
            <a:headEnd/>
            <a:tailEnd type="triangle" w="med" len="med"/>
          </a:ln>
        </p:spPr>
        <p:txBody>
          <a:bodyPr wrap="none" anchor="ctr"/>
          <a:lstStyle/>
          <a:p>
            <a:endParaRPr lang="en-US"/>
          </a:p>
        </p:txBody>
      </p:sp>
      <p:sp>
        <p:nvSpPr>
          <p:cNvPr id="46" name="Rectangle 51"/>
          <p:cNvSpPr>
            <a:spLocks noChangeArrowheads="1"/>
          </p:cNvSpPr>
          <p:nvPr/>
        </p:nvSpPr>
        <p:spPr bwMode="auto">
          <a:xfrm>
            <a:off x="6084888" y="5805488"/>
            <a:ext cx="252412" cy="252412"/>
          </a:xfrm>
          <a:prstGeom prst="rect">
            <a:avLst/>
          </a:prstGeom>
          <a:solidFill>
            <a:srgbClr val="FFFFFF"/>
          </a:solidFill>
          <a:ln w="19050" algn="ctr">
            <a:noFill/>
            <a:miter lim="800000"/>
            <a:headEnd/>
            <a:tailEnd/>
          </a:ln>
        </p:spPr>
        <p:txBody>
          <a:bodyPr wrap="none" anchor="ctr"/>
          <a:lstStyle/>
          <a:p>
            <a:pPr marL="342900" indent="-342900"/>
            <a:r>
              <a:rPr lang="en-US" altLang="zh-CN"/>
              <a:t>X</a:t>
            </a:r>
          </a:p>
        </p:txBody>
      </p:sp>
      <p:sp>
        <p:nvSpPr>
          <p:cNvPr id="47" name="Rectangle 52"/>
          <p:cNvSpPr>
            <a:spLocks noChangeArrowheads="1"/>
          </p:cNvSpPr>
          <p:nvPr/>
        </p:nvSpPr>
        <p:spPr bwMode="auto">
          <a:xfrm>
            <a:off x="5543550" y="4689475"/>
            <a:ext cx="433388" cy="287338"/>
          </a:xfrm>
          <a:prstGeom prst="rect">
            <a:avLst/>
          </a:prstGeom>
          <a:solidFill>
            <a:srgbClr val="FFFFFF"/>
          </a:solidFill>
          <a:ln w="19050" algn="ctr">
            <a:noFill/>
            <a:miter lim="800000"/>
            <a:headEnd/>
            <a:tailEnd/>
          </a:ln>
        </p:spPr>
        <p:txBody>
          <a:bodyPr wrap="none" anchor="ctr"/>
          <a:lstStyle/>
          <a:p>
            <a:pPr marL="342900" indent="-342900"/>
            <a:r>
              <a:rPr lang="en-US" altLang="zh-CN"/>
              <a:t>Y</a:t>
            </a:r>
          </a:p>
        </p:txBody>
      </p:sp>
      <p:sp>
        <p:nvSpPr>
          <p:cNvPr id="48" name="Rectangle 53"/>
          <p:cNvSpPr>
            <a:spLocks noChangeArrowheads="1"/>
          </p:cNvSpPr>
          <p:nvPr/>
        </p:nvSpPr>
        <p:spPr bwMode="auto">
          <a:xfrm>
            <a:off x="5292725" y="5013325"/>
            <a:ext cx="395288" cy="323850"/>
          </a:xfrm>
          <a:prstGeom prst="rect">
            <a:avLst/>
          </a:prstGeom>
          <a:solidFill>
            <a:srgbClr val="FFFFFF"/>
          </a:solidFill>
          <a:ln w="19050" algn="ctr">
            <a:noFill/>
            <a:miter lim="800000"/>
            <a:headEnd/>
            <a:tailEnd/>
          </a:ln>
        </p:spPr>
        <p:txBody>
          <a:bodyPr wrap="none" anchor="ctr"/>
          <a:lstStyle/>
          <a:p>
            <a:pPr marL="342900" indent="-342900"/>
            <a:r>
              <a:rPr lang="en-US" altLang="zh-CN"/>
              <a:t>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skeletal muscle"/>
          <p:cNvPicPr>
            <a:picLocks noChangeAspect="1" noChangeArrowheads="1"/>
          </p:cNvPicPr>
          <p:nvPr/>
        </p:nvPicPr>
        <p:blipFill>
          <a:blip r:embed="rId2"/>
          <a:srcRect/>
          <a:stretch>
            <a:fillRect/>
          </a:stretch>
        </p:blipFill>
        <p:spPr bwMode="auto">
          <a:xfrm>
            <a:off x="500034" y="285728"/>
            <a:ext cx="8286808" cy="6254195"/>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928662" y="3286124"/>
            <a:ext cx="7696200" cy="2819400"/>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357158" y="142852"/>
            <a:ext cx="8523534" cy="250033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862013" y="409575"/>
            <a:ext cx="7419975" cy="60388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357158" y="142852"/>
            <a:ext cx="8215370" cy="268291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3"/>
          <a:srcRect/>
          <a:stretch>
            <a:fillRect/>
          </a:stretch>
        </p:blipFill>
        <p:spPr bwMode="auto">
          <a:xfrm>
            <a:off x="1357290" y="3143248"/>
            <a:ext cx="6447003" cy="3281359"/>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1500166" y="214290"/>
            <a:ext cx="6019762" cy="6500858"/>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57158" y="142852"/>
            <a:ext cx="3629025" cy="361950"/>
          </a:xfrm>
          <a:prstGeom prst="rect">
            <a:avLst/>
          </a:prstGeom>
          <a:noFill/>
          <a:ln w="9525">
            <a:noFill/>
            <a:miter lim="800000"/>
            <a:headEnd/>
            <a:tailEnd/>
          </a:ln>
          <a:effectLst/>
        </p:spPr>
      </p:pic>
      <p:pic>
        <p:nvPicPr>
          <p:cNvPr id="5124" name="Picture 4" descr="Image result for anatomy of knee joint"/>
          <p:cNvPicPr>
            <a:picLocks noChangeAspect="1" noChangeArrowheads="1"/>
          </p:cNvPicPr>
          <p:nvPr/>
        </p:nvPicPr>
        <p:blipFill>
          <a:blip r:embed="rId3"/>
          <a:srcRect/>
          <a:stretch>
            <a:fillRect/>
          </a:stretch>
        </p:blipFill>
        <p:spPr bwMode="auto">
          <a:xfrm>
            <a:off x="928662" y="785794"/>
            <a:ext cx="7000924" cy="5735373"/>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nee Anatomy Animated Tutorial.mp4">
            <a:hlinkClick r:id="" action="ppaction://media"/>
          </p:cNvPr>
          <p:cNvPicPr>
            <a:picLocks noRot="1" noChangeAspect="1"/>
          </p:cNvPicPr>
          <p:nvPr>
            <a:videoFile r:link="rId1"/>
          </p:nvPr>
        </p:nvPicPr>
        <p:blipFill>
          <a:blip r:embed="rId3"/>
          <a:stretch>
            <a:fillRect/>
          </a:stretch>
        </p:blipFill>
        <p:spPr>
          <a:xfrm>
            <a:off x="1285852" y="1000108"/>
            <a:ext cx="6715172" cy="5036379"/>
          </a:xfrm>
          <a:prstGeom prst="rect">
            <a:avLst/>
          </a:prstGeom>
        </p:spPr>
      </p:pic>
      <p:pic>
        <p:nvPicPr>
          <p:cNvPr id="3" name="Picture 2"/>
          <p:cNvPicPr>
            <a:picLocks noChangeAspect="1" noChangeArrowheads="1"/>
          </p:cNvPicPr>
          <p:nvPr/>
        </p:nvPicPr>
        <p:blipFill>
          <a:blip r:embed="rId4"/>
          <a:srcRect/>
          <a:stretch>
            <a:fillRect/>
          </a:stretch>
        </p:blipFill>
        <p:spPr bwMode="auto">
          <a:xfrm>
            <a:off x="357158" y="142852"/>
            <a:ext cx="3629025" cy="3619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714348" y="357166"/>
            <a:ext cx="7534091" cy="2786082"/>
          </a:xfrm>
          <a:prstGeom prst="rect">
            <a:avLst/>
          </a:prstGeom>
          <a:noFill/>
          <a:ln w="9525">
            <a:noFill/>
            <a:miter lim="800000"/>
            <a:headEnd/>
            <a:tailEnd/>
          </a:ln>
          <a:effectLst/>
        </p:spPr>
      </p:pic>
      <p:pic>
        <p:nvPicPr>
          <p:cNvPr id="47107" name="Picture 3"/>
          <p:cNvPicPr>
            <a:picLocks noChangeAspect="1" noChangeArrowheads="1"/>
          </p:cNvPicPr>
          <p:nvPr/>
        </p:nvPicPr>
        <p:blipFill>
          <a:blip r:embed="rId3"/>
          <a:srcRect/>
          <a:stretch>
            <a:fillRect/>
          </a:stretch>
        </p:blipFill>
        <p:spPr bwMode="auto">
          <a:xfrm>
            <a:off x="4071934" y="3143248"/>
            <a:ext cx="4429156" cy="3363765"/>
          </a:xfrm>
          <a:prstGeom prst="rect">
            <a:avLst/>
          </a:prstGeom>
          <a:noFill/>
          <a:ln w="9525">
            <a:noFill/>
            <a:miter lim="800000"/>
            <a:headEnd/>
            <a:tailEnd/>
          </a:ln>
          <a:effectLst/>
        </p:spPr>
      </p:pic>
      <p:pic>
        <p:nvPicPr>
          <p:cNvPr id="4" name="Picture 4" descr="Image result for anatomy of knee joint"/>
          <p:cNvPicPr>
            <a:picLocks noChangeAspect="1" noChangeArrowheads="1"/>
          </p:cNvPicPr>
          <p:nvPr/>
        </p:nvPicPr>
        <p:blipFill>
          <a:blip r:embed="rId4"/>
          <a:srcRect/>
          <a:stretch>
            <a:fillRect/>
          </a:stretch>
        </p:blipFill>
        <p:spPr bwMode="auto">
          <a:xfrm>
            <a:off x="0" y="3214686"/>
            <a:ext cx="4123281" cy="3377919"/>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428728" y="130946"/>
            <a:ext cx="6215106" cy="65211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762000" y="609600"/>
            <a:ext cx="7924800" cy="5715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4409</TotalTime>
  <Words>1313</Words>
  <Application>Microsoft Office PowerPoint</Application>
  <PresentationFormat>全屏显示(4:3)</PresentationFormat>
  <Paragraphs>84</Paragraphs>
  <Slides>76</Slides>
  <Notes>0</Notes>
  <HiddenSlides>0</HiddenSlides>
  <MMClips>2</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76</vt:i4>
      </vt:variant>
    </vt:vector>
  </HeadingPairs>
  <TitlesOfParts>
    <vt:vector size="79" baseType="lpstr">
      <vt:lpstr>Office 主题</vt:lpstr>
      <vt:lpstr>BMP 图象</vt:lpstr>
      <vt:lpstr>位图图像</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Gang Cheng</dc:creator>
  <cp:lastModifiedBy>Gang Cheng</cp:lastModifiedBy>
  <cp:revision>151</cp:revision>
  <dcterms:created xsi:type="dcterms:W3CDTF">2017-05-30T18:23:18Z</dcterms:created>
  <dcterms:modified xsi:type="dcterms:W3CDTF">2019-04-27T03:05:01Z</dcterms:modified>
</cp:coreProperties>
</file>